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8" r:id="rId3"/>
    <p:sldId id="259" r:id="rId4"/>
    <p:sldId id="257" r:id="rId5"/>
    <p:sldId id="261" r:id="rId6"/>
    <p:sldId id="276" r:id="rId7"/>
    <p:sldId id="277" r:id="rId8"/>
    <p:sldId id="264" r:id="rId9"/>
    <p:sldId id="265" r:id="rId10"/>
    <p:sldId id="266" r:id="rId11"/>
    <p:sldId id="275" r:id="rId12"/>
    <p:sldId id="273" r:id="rId13"/>
    <p:sldId id="274" r:id="rId14"/>
    <p:sldId id="267" r:id="rId15"/>
    <p:sldId id="268" r:id="rId16"/>
    <p:sldId id="269" r:id="rId17"/>
    <p:sldId id="280" r:id="rId18"/>
    <p:sldId id="281" r:id="rId19"/>
    <p:sldId id="271" r:id="rId20"/>
    <p:sldId id="272" r:id="rId21"/>
    <p:sldId id="279" r:id="rId22"/>
    <p:sldId id="270" r:id="rId23"/>
    <p:sldId id="278"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00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90" d="100"/>
          <a:sy n="90" d="100"/>
        </p:scale>
        <p:origin x="-2244" y="-87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useBgFill="1">
        <p:nvSpPr>
          <p:cNvPr id="13" name="Rounded Rectangle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E8E169D5-C7F2-430F-9E0A-49EDA5CECD06}" type="datetimeFigureOut">
              <a:rPr lang="en-US" smtClean="0"/>
              <a:pPr/>
              <a:t>10/14/2019</a:t>
            </a:fld>
            <a:endParaRPr lang="en-US" dirty="0"/>
          </a:p>
        </p:txBody>
      </p:sp>
      <p:sp>
        <p:nvSpPr>
          <p:cNvPr id="17" name="Footer Placeholder 16"/>
          <p:cNvSpPr>
            <a:spLocks noGrp="1"/>
          </p:cNvSpPr>
          <p:nvPr>
            <p:ph type="ftr" sz="quarter" idx="11"/>
          </p:nvPr>
        </p:nvSpPr>
        <p:spPr/>
        <p:txBody>
          <a:bodyPr/>
          <a:lstStyle/>
          <a:p>
            <a:endParaRPr lang="en-US" dirty="0"/>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66983084-6584-4C99-AF0E-7FAF4C03E4C8}" type="slidenum">
              <a:rPr lang="en-US" smtClean="0"/>
              <a:pPr/>
              <a:t>‹#›</a:t>
            </a:fld>
            <a:endParaRPr lang="en-US" dirty="0"/>
          </a:p>
        </p:txBody>
      </p:sp>
      <p:sp>
        <p:nvSpPr>
          <p:cNvPr id="7" name="Rectangle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Rectangle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Rectangle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8E169D5-C7F2-430F-9E0A-49EDA5CECD06}" type="datetimeFigureOut">
              <a:rPr lang="en-US" smtClean="0"/>
              <a:pPr/>
              <a:t>10/14/2019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6983084-6584-4C99-AF0E-7FAF4C03E4C8}"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8E169D5-C7F2-430F-9E0A-49EDA5CECD06}" type="datetimeFigureOut">
              <a:rPr lang="en-US" smtClean="0"/>
              <a:pPr/>
              <a:t>10/14/2019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6983084-6584-4C99-AF0E-7FAF4C03E4C8}"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E8E169D5-C7F2-430F-9E0A-49EDA5CECD06}" type="datetimeFigureOut">
              <a:rPr lang="en-US" smtClean="0"/>
              <a:pPr/>
              <a:t>10/14/2019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6983084-6584-4C99-AF0E-7FAF4C03E4C8}" type="slidenum">
              <a:rPr lang="en-US" smtClean="0"/>
              <a:pPr/>
              <a:t>‹#›</a:t>
            </a:fld>
            <a:endParaRPr lang="en-US" dirty="0"/>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useBgFill="1">
        <p:nvSpPr>
          <p:cNvPr id="10" name="Rounded Rectangle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722313" y="952500"/>
            <a:ext cx="7772400" cy="1362075"/>
          </a:xfrm>
        </p:spPr>
        <p:txBody>
          <a:bodyPr anchor="b" anchorCtr="0"/>
          <a:lstStyle>
            <a:lvl1pPr algn="l">
              <a:buNone/>
              <a:defRPr sz="4000" b="0" cap="none"/>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E8E169D5-C7F2-430F-9E0A-49EDA5CECD06}" type="datetimeFigureOut">
              <a:rPr lang="en-US" smtClean="0"/>
              <a:pPr/>
              <a:t>10/14/2019</a:t>
            </a:fld>
            <a:endParaRPr lang="en-US" dirty="0"/>
          </a:p>
        </p:txBody>
      </p:sp>
      <p:sp>
        <p:nvSpPr>
          <p:cNvPr id="5" name="Footer Placeholder 4"/>
          <p:cNvSpPr>
            <a:spLocks noGrp="1"/>
          </p:cNvSpPr>
          <p:nvPr>
            <p:ph type="ftr" sz="quarter" idx="11"/>
          </p:nvPr>
        </p:nvSpPr>
        <p:spPr>
          <a:xfrm>
            <a:off x="800100" y="6172200"/>
            <a:ext cx="4000500" cy="457200"/>
          </a:xfrm>
        </p:spPr>
        <p:txBody>
          <a:bodyPr/>
          <a:lstStyle/>
          <a:p>
            <a:endParaRPr lang="en-US" dirty="0"/>
          </a:p>
        </p:txBody>
      </p:sp>
      <p:sp>
        <p:nvSpPr>
          <p:cNvPr id="7" name="Rectangle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Rectangle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6" name="Slide Number Placeholder 5"/>
          <p:cNvSpPr>
            <a:spLocks noGrp="1"/>
          </p:cNvSpPr>
          <p:nvPr>
            <p:ph type="sldNum" sz="quarter" idx="12"/>
          </p:nvPr>
        </p:nvSpPr>
        <p:spPr>
          <a:xfrm>
            <a:off x="146304" y="6208776"/>
            <a:ext cx="457200" cy="457200"/>
          </a:xfrm>
        </p:spPr>
        <p:txBody>
          <a:bodyPr/>
          <a:lstStyle/>
          <a:p>
            <a:fld id="{66983084-6584-4C99-AF0E-7FAF4C03E4C8}"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E8E169D5-C7F2-430F-9E0A-49EDA5CECD06}" type="datetimeFigureOut">
              <a:rPr lang="en-US" smtClean="0"/>
              <a:pPr/>
              <a:t>10/14/2019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6983084-6584-4C99-AF0E-7FAF4C03E4C8}" type="slidenum">
              <a:rPr lang="en-US" smtClean="0"/>
              <a:pPr/>
              <a:t>‹#›</a:t>
            </a:fld>
            <a:endParaRPr lang="en-US" dirty="0"/>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nchor="b" anchorCtr="0"/>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E8E169D5-C7F2-430F-9E0A-49EDA5CECD06}" type="datetimeFigureOut">
              <a:rPr lang="en-US" smtClean="0"/>
              <a:pPr/>
              <a:t>10/14/2019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6983084-6584-4C99-AF0E-7FAF4C03E4C8}" type="slidenum">
              <a:rPr lang="en-US" smtClean="0"/>
              <a:pPr/>
              <a:t>‹#›</a:t>
            </a:fld>
            <a:endParaRPr lang="en-US" dirty="0"/>
          </a:p>
        </p:txBody>
      </p:sp>
      <p:sp>
        <p:nvSpPr>
          <p:cNvPr id="11" name="Content Placeholder 10"/>
          <p:cNvSpPr>
            <a:spLocks noGrp="1"/>
          </p:cNvSpPr>
          <p:nvPr>
            <p:ph sz="half" idx="2"/>
          </p:nvPr>
        </p:nvSpPr>
        <p:spPr>
          <a:xfrm>
            <a:off x="9144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4"/>
          </p:nvPr>
        </p:nvSpPr>
        <p:spPr>
          <a:xfrm>
            <a:off x="49530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E8E169D5-C7F2-430F-9E0A-49EDA5CECD06}" type="datetimeFigureOut">
              <a:rPr lang="en-US" smtClean="0"/>
              <a:pPr/>
              <a:t>10/14/2019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6983084-6584-4C99-AF0E-7FAF4C03E4C8}"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E169D5-C7F2-430F-9E0A-49EDA5CECD06}" type="datetimeFigureOut">
              <a:rPr lang="en-US" smtClean="0"/>
              <a:pPr/>
              <a:t>10/14/2019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6983084-6584-4C99-AF0E-7FAF4C03E4C8}"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useBgFill="1">
        <p:nvSpPr>
          <p:cNvPr id="9" name="Rounded Rectangle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914400" y="273050"/>
            <a:ext cx="7772400" cy="1143000"/>
          </a:xfrm>
        </p:spPr>
        <p:txBody>
          <a:bodyPr anchor="b" anchorCtr="0"/>
          <a:lstStyle>
            <a:lvl1pPr algn="l">
              <a:buNone/>
              <a:defRPr sz="4000" b="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E8E169D5-C7F2-430F-9E0A-49EDA5CECD06}" type="datetimeFigureOut">
              <a:rPr lang="en-US" smtClean="0"/>
              <a:pPr/>
              <a:t>10/14/2019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6983084-6584-4C99-AF0E-7FAF4C03E4C8}" type="slidenum">
              <a:rPr lang="en-US" smtClean="0"/>
              <a:pPr/>
              <a:t>‹#›</a:t>
            </a:fld>
            <a:endParaRPr lang="en-US" dirty="0"/>
          </a:p>
        </p:txBody>
      </p:sp>
      <p:sp>
        <p:nvSpPr>
          <p:cNvPr id="11" name="Content Placeholder 10"/>
          <p:cNvSpPr>
            <a:spLocks noGrp="1"/>
          </p:cNvSpPr>
          <p:nvPr>
            <p:ph sz="quarter" idx="1"/>
          </p:nvPr>
        </p:nvSpPr>
        <p:spPr>
          <a:xfrm>
            <a:off x="2971800" y="1600200"/>
            <a:ext cx="5715000" cy="44958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E8E169D5-C7F2-430F-9E0A-49EDA5CECD06}" type="datetimeFigureOut">
              <a:rPr lang="en-US" smtClean="0"/>
              <a:pPr/>
              <a:t>10/14/2019</a:t>
            </a:fld>
            <a:endParaRPr lang="en-US" dirty="0"/>
          </a:p>
        </p:txBody>
      </p:sp>
      <p:sp>
        <p:nvSpPr>
          <p:cNvPr id="6" name="Footer Placeholder 5"/>
          <p:cNvSpPr>
            <a:spLocks noGrp="1"/>
          </p:cNvSpPr>
          <p:nvPr>
            <p:ph type="ftr" sz="quarter" idx="11"/>
          </p:nvPr>
        </p:nvSpPr>
        <p:spPr>
          <a:xfrm>
            <a:off x="914400" y="6172200"/>
            <a:ext cx="3886200" cy="457200"/>
          </a:xfrm>
        </p:spPr>
        <p:txBody>
          <a:bodyPr/>
          <a:lstStyle/>
          <a:p>
            <a:endParaRPr lang="en-US" dirty="0"/>
          </a:p>
        </p:txBody>
      </p:sp>
      <p:sp>
        <p:nvSpPr>
          <p:cNvPr id="7" name="Slide Number Placeholder 6"/>
          <p:cNvSpPr>
            <a:spLocks noGrp="1"/>
          </p:cNvSpPr>
          <p:nvPr>
            <p:ph type="sldNum" sz="quarter" idx="12"/>
          </p:nvPr>
        </p:nvSpPr>
        <p:spPr>
          <a:xfrm>
            <a:off x="146304" y="6208776"/>
            <a:ext cx="457200" cy="457200"/>
          </a:xfrm>
        </p:spPr>
        <p:txBody>
          <a:bodyPr/>
          <a:lstStyle/>
          <a:p>
            <a:fld id="{66983084-6584-4C99-AF0E-7FAF4C03E4C8}" type="slidenum">
              <a:rPr lang="en-US" smtClean="0"/>
              <a:pPr/>
              <a:t>‹#›</a:t>
            </a:fld>
            <a:endParaRPr lang="en-US" dirty="0"/>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Rectangle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3" name="Rectangle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dirty="0" smtClean="0"/>
              <a:t>Click icon to add picture</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fld id="{E8E169D5-C7F2-430F-9E0A-49EDA5CECD06}" type="datetimeFigureOut">
              <a:rPr lang="en-US" smtClean="0"/>
              <a:pPr/>
              <a:t>10/14/2019</a:t>
            </a:fld>
            <a:endParaRPr lang="en-US" dirty="0"/>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endParaRPr lang="en-US" dirty="0"/>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66983084-6584-4C99-AF0E-7FAF4C03E4C8}"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6.xml"/><Relationship Id="rId6" Type="http://schemas.openxmlformats.org/officeDocument/2006/relationships/image" Target="../media/image6.jpeg"/><Relationship Id="rId5" Type="http://schemas.openxmlformats.org/officeDocument/2006/relationships/image" Target="../media/image10.jpe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a:bodyPr>
          <a:lstStyle/>
          <a:p>
            <a:r>
              <a:rPr lang="en-US" sz="3600" dirty="0" smtClean="0">
                <a:solidFill>
                  <a:schemeClr val="tx1"/>
                </a:solidFill>
                <a:latin typeface="Franklin Gothic Book" pitchFamily="34" charset="0"/>
              </a:rPr>
              <a:t>Presented by:</a:t>
            </a:r>
          </a:p>
          <a:p>
            <a:r>
              <a:rPr lang="en-US" sz="3600" dirty="0" smtClean="0">
                <a:solidFill>
                  <a:schemeClr val="tx1"/>
                </a:solidFill>
                <a:latin typeface="Franklin Gothic Book" pitchFamily="34" charset="0"/>
              </a:rPr>
              <a:t>FM John Hundiak</a:t>
            </a:r>
            <a:endParaRPr lang="en-US" sz="3600" dirty="0">
              <a:solidFill>
                <a:schemeClr val="tx1"/>
              </a:solidFill>
              <a:latin typeface="Franklin Gothic Book" pitchFamily="34" charset="0"/>
            </a:endParaRPr>
          </a:p>
        </p:txBody>
      </p:sp>
      <p:sp>
        <p:nvSpPr>
          <p:cNvPr id="2" name="Title 1"/>
          <p:cNvSpPr>
            <a:spLocks noGrp="1"/>
          </p:cNvSpPr>
          <p:nvPr>
            <p:ph type="ctrTitle"/>
          </p:nvPr>
        </p:nvSpPr>
        <p:spPr/>
        <p:txBody>
          <a:bodyPr>
            <a:normAutofit/>
          </a:bodyPr>
          <a:lstStyle/>
          <a:p>
            <a:r>
              <a:rPr lang="en-US" b="1" dirty="0" smtClean="0"/>
              <a:t>2019 Color Corps Training</a:t>
            </a:r>
            <a:br>
              <a:rPr lang="en-US" b="1" dirty="0" smtClean="0"/>
            </a:br>
            <a:r>
              <a:rPr lang="en-US" b="1" dirty="0" smtClean="0"/>
              <a:t>Provincial Meeting</a:t>
            </a:r>
            <a:endParaRPr lang="en-US" b="1"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391400" cy="868362"/>
          </a:xfrm>
        </p:spPr>
        <p:txBody>
          <a:bodyPr/>
          <a:lstStyle/>
          <a:p>
            <a:pPr algn="ctr"/>
            <a:r>
              <a:rPr lang="en-US" b="1" dirty="0" smtClean="0">
                <a:solidFill>
                  <a:schemeClr val="tx1"/>
                </a:solidFill>
              </a:rPr>
              <a:t>Color Corps Appearance</a:t>
            </a:r>
            <a:endParaRPr lang="en-US" b="1" dirty="0">
              <a:solidFill>
                <a:schemeClr val="tx1"/>
              </a:solidFill>
            </a:endParaRPr>
          </a:p>
        </p:txBody>
      </p:sp>
      <p:sp>
        <p:nvSpPr>
          <p:cNvPr id="3" name="Content Placeholder 2"/>
          <p:cNvSpPr>
            <a:spLocks noGrp="1"/>
          </p:cNvSpPr>
          <p:nvPr>
            <p:ph sz="quarter" idx="1"/>
          </p:nvPr>
        </p:nvSpPr>
        <p:spPr>
          <a:xfrm>
            <a:off x="533400" y="1447800"/>
            <a:ext cx="8153400" cy="4953000"/>
          </a:xfrm>
        </p:spPr>
        <p:txBody>
          <a:bodyPr>
            <a:normAutofit/>
          </a:bodyPr>
          <a:lstStyle/>
          <a:p>
            <a:r>
              <a:rPr lang="en-US" sz="2400" dirty="0" smtClean="0">
                <a:latin typeface="+mj-lt"/>
              </a:rPr>
              <a:t>The general public associates the Knights of Columbus with how the Color Corps presents themselves at events. If we look professional, then the Order is perceived as professional</a:t>
            </a:r>
          </a:p>
          <a:p>
            <a:r>
              <a:rPr lang="en-US" sz="2400" dirty="0" smtClean="0">
                <a:latin typeface="+mj-lt"/>
                <a:cs typeface="Times New Roman" panose="02020603050405020304" pitchFamily="18" charset="0"/>
              </a:rPr>
              <a:t>Does your Uniform fit properly?   </a:t>
            </a:r>
          </a:p>
          <a:p>
            <a:r>
              <a:rPr lang="en-US" sz="2400" dirty="0" smtClean="0">
                <a:latin typeface="+mj-lt"/>
                <a:cs typeface="Times New Roman" panose="02020603050405020304" pitchFamily="18" charset="0"/>
              </a:rPr>
              <a:t>Is your beret on properly or is it the correct size?</a:t>
            </a:r>
          </a:p>
          <a:p>
            <a:r>
              <a:rPr lang="en-US" sz="2400" dirty="0" smtClean="0">
                <a:latin typeface="+mj-lt"/>
                <a:cs typeface="Times New Roman" panose="02020603050405020304" pitchFamily="18" charset="0"/>
              </a:rPr>
              <a:t>Are your pockets empty?</a:t>
            </a:r>
          </a:p>
          <a:p>
            <a:r>
              <a:rPr lang="en-US" sz="2400" dirty="0" smtClean="0">
                <a:latin typeface="+mj-lt"/>
                <a:cs typeface="Times New Roman" panose="02020603050405020304" pitchFamily="18" charset="0"/>
              </a:rPr>
              <a:t>Are your shoes shined?</a:t>
            </a:r>
          </a:p>
          <a:p>
            <a:r>
              <a:rPr lang="en-US" sz="2400" dirty="0" smtClean="0">
                <a:latin typeface="+mj-lt"/>
                <a:cs typeface="Times New Roman" panose="02020603050405020304" pitchFamily="18" charset="0"/>
              </a:rPr>
              <a:t>Are you wearing clean white gloves and service baldric?</a:t>
            </a:r>
          </a:p>
          <a:p>
            <a:r>
              <a:rPr lang="en-US" sz="2400" dirty="0" smtClean="0">
                <a:latin typeface="+mj-lt"/>
                <a:cs typeface="Times New Roman" panose="02020603050405020304" pitchFamily="18" charset="0"/>
              </a:rPr>
              <a:t>We all have an obligation to look after each other!</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391400" cy="868362"/>
          </a:xfrm>
        </p:spPr>
        <p:txBody>
          <a:bodyPr/>
          <a:lstStyle/>
          <a:p>
            <a:pPr algn="ctr"/>
            <a:r>
              <a:rPr lang="en-US" b="1" dirty="0" smtClean="0">
                <a:solidFill>
                  <a:schemeClr val="tx1"/>
                </a:solidFill>
              </a:rPr>
              <a:t>Color Corps Appearance</a:t>
            </a:r>
            <a:endParaRPr lang="en-US" b="1" dirty="0">
              <a:solidFill>
                <a:schemeClr val="tx1"/>
              </a:solidFill>
            </a:endParaRPr>
          </a:p>
        </p:txBody>
      </p:sp>
      <p:pic>
        <p:nvPicPr>
          <p:cNvPr id="24577" name="Picture 1"/>
          <p:cNvPicPr>
            <a:picLocks noChangeAspect="1" noChangeArrowheads="1"/>
          </p:cNvPicPr>
          <p:nvPr/>
        </p:nvPicPr>
        <p:blipFill>
          <a:blip r:embed="rId2" cstate="print"/>
          <a:srcRect l="15799" r="9515"/>
          <a:stretch>
            <a:fillRect/>
          </a:stretch>
        </p:blipFill>
        <p:spPr bwMode="auto">
          <a:xfrm>
            <a:off x="4724400" y="1676400"/>
            <a:ext cx="3962400" cy="4062911"/>
          </a:xfrm>
          <a:prstGeom prst="rect">
            <a:avLst/>
          </a:prstGeom>
          <a:noFill/>
          <a:ln w="9525">
            <a:noFill/>
            <a:miter lim="800000"/>
            <a:headEnd/>
            <a:tailEnd/>
          </a:ln>
        </p:spPr>
      </p:pic>
      <p:pic>
        <p:nvPicPr>
          <p:cNvPr id="24578" name="Picture 2"/>
          <p:cNvPicPr>
            <a:picLocks noGrp="1" noChangeAspect="1" noChangeArrowheads="1"/>
          </p:cNvPicPr>
          <p:nvPr>
            <p:ph sz="quarter" idx="1"/>
          </p:nvPr>
        </p:nvPicPr>
        <p:blipFill>
          <a:blip r:embed="rId3" cstate="print"/>
          <a:srcRect l="23828" t="33271" b="3333"/>
          <a:stretch>
            <a:fillRect/>
          </a:stretch>
        </p:blipFill>
        <p:spPr bwMode="auto">
          <a:xfrm>
            <a:off x="533400" y="1676400"/>
            <a:ext cx="3954958" cy="4038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391400" cy="868362"/>
          </a:xfrm>
        </p:spPr>
        <p:txBody>
          <a:bodyPr/>
          <a:lstStyle/>
          <a:p>
            <a:pPr algn="ctr"/>
            <a:r>
              <a:rPr lang="en-US" b="1" dirty="0" smtClean="0">
                <a:solidFill>
                  <a:schemeClr val="tx1"/>
                </a:solidFill>
              </a:rPr>
              <a:t>Color Corps Appearance</a:t>
            </a:r>
            <a:endParaRPr lang="en-US" b="1" dirty="0">
              <a:solidFill>
                <a:schemeClr val="tx1"/>
              </a:solidFill>
            </a:endParaRPr>
          </a:p>
        </p:txBody>
      </p:sp>
      <p:pic>
        <p:nvPicPr>
          <p:cNvPr id="4" name="Content Placeholder 3" descr="Related image"/>
          <p:cNvPicPr>
            <a:picLocks noGrp="1"/>
          </p:cNvPicPr>
          <p:nvPr>
            <p:ph sz="quarter" idx="1"/>
          </p:nvPr>
        </p:nvPicPr>
        <p:blipFill>
          <a:blip r:embed="rId2" cstate="print"/>
          <a:srcRect/>
          <a:stretch>
            <a:fillRect/>
          </a:stretch>
        </p:blipFill>
        <p:spPr bwMode="auto">
          <a:xfrm>
            <a:off x="1219200" y="1371600"/>
            <a:ext cx="6629400" cy="4953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391400" cy="868362"/>
          </a:xfrm>
        </p:spPr>
        <p:txBody>
          <a:bodyPr/>
          <a:lstStyle/>
          <a:p>
            <a:pPr algn="ctr"/>
            <a:r>
              <a:rPr lang="en-US" b="1" dirty="0" smtClean="0">
                <a:solidFill>
                  <a:schemeClr val="tx1"/>
                </a:solidFill>
              </a:rPr>
              <a:t>Color Corps Appearance</a:t>
            </a:r>
            <a:endParaRPr lang="en-US" b="1" dirty="0">
              <a:solidFill>
                <a:schemeClr val="tx1"/>
              </a:solidFill>
            </a:endParaRPr>
          </a:p>
        </p:txBody>
      </p:sp>
      <p:pic>
        <p:nvPicPr>
          <p:cNvPr id="4" name="Content Placeholder 3" descr="Related image"/>
          <p:cNvPicPr>
            <a:picLocks noGrp="1"/>
          </p:cNvPicPr>
          <p:nvPr>
            <p:ph sz="quarter" idx="1"/>
          </p:nvPr>
        </p:nvPicPr>
        <p:blipFill>
          <a:blip r:embed="rId2" cstate="print"/>
          <a:srcRect/>
          <a:stretch>
            <a:fillRect/>
          </a:stretch>
        </p:blipFill>
        <p:spPr bwMode="auto">
          <a:xfrm>
            <a:off x="891719" y="1447800"/>
            <a:ext cx="7436762" cy="4953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868362"/>
          </a:xfrm>
        </p:spPr>
        <p:txBody>
          <a:bodyPr/>
          <a:lstStyle/>
          <a:p>
            <a:pPr algn="ctr"/>
            <a:r>
              <a:rPr lang="en-US" b="1" dirty="0" smtClean="0">
                <a:solidFill>
                  <a:schemeClr val="tx1"/>
                </a:solidFill>
              </a:rPr>
              <a:t>Supreme Directives</a:t>
            </a:r>
            <a:endParaRPr lang="en-US" b="1" dirty="0">
              <a:solidFill>
                <a:schemeClr val="tx1"/>
              </a:solidFill>
            </a:endParaRPr>
          </a:p>
        </p:txBody>
      </p:sp>
      <p:sp>
        <p:nvSpPr>
          <p:cNvPr id="3" name="Content Placeholder 2"/>
          <p:cNvSpPr>
            <a:spLocks noGrp="1"/>
          </p:cNvSpPr>
          <p:nvPr>
            <p:ph sz="quarter" idx="1"/>
          </p:nvPr>
        </p:nvSpPr>
        <p:spPr>
          <a:xfrm>
            <a:off x="533400" y="1447800"/>
            <a:ext cx="8153400" cy="4953000"/>
          </a:xfrm>
        </p:spPr>
        <p:txBody>
          <a:bodyPr>
            <a:normAutofit lnSpcReduction="10000"/>
          </a:bodyPr>
          <a:lstStyle/>
          <a:p>
            <a:pPr lvl="0"/>
            <a:r>
              <a:rPr lang="en-US" sz="2400" dirty="0" smtClean="0">
                <a:latin typeface="+mj-lt"/>
              </a:rPr>
              <a:t>The “Classic Regalia is retired effective July 1, 2019.  </a:t>
            </a:r>
          </a:p>
          <a:p>
            <a:pPr lvl="0"/>
            <a:r>
              <a:rPr lang="en-US" sz="2400" dirty="0" smtClean="0">
                <a:latin typeface="+mj-lt"/>
              </a:rPr>
              <a:t>The PG113 pin is the only pin allowed to be worn on the Uniform.</a:t>
            </a:r>
          </a:p>
          <a:p>
            <a:pPr lvl="0"/>
            <a:r>
              <a:rPr lang="en-US" sz="2400" dirty="0" smtClean="0">
                <a:latin typeface="+mj-lt"/>
              </a:rPr>
              <a:t>We obey our Priests. Any member who is refused entry into Church because he is in the Uniform should obey the Priest.  The District Master should be contacted.  The District Master will make the determination if the Diocesan Bishop should be contacted to discuss this incident and the refusal of the Sacraments over an article of clothing.</a:t>
            </a:r>
          </a:p>
          <a:p>
            <a:pPr lvl="0"/>
            <a:r>
              <a:rPr lang="en-US" sz="2400" dirty="0" smtClean="0">
                <a:latin typeface="+mj-lt"/>
              </a:rPr>
              <a:t>The “Classic or Retired Regalia” cannot be worn at a Casket Watch.  The deceased may wear his “Classic Regalia” if the family so wishes.</a:t>
            </a:r>
          </a:p>
          <a:p>
            <a:pPr lvl="0"/>
            <a:r>
              <a:rPr lang="en-US" sz="2400" dirty="0" smtClean="0">
                <a:latin typeface="+mj-lt"/>
              </a:rPr>
              <a:t>Social Baldric is worn over the </a:t>
            </a:r>
            <a:r>
              <a:rPr lang="en-US" sz="2400" dirty="0" smtClean="0">
                <a:latin typeface="+mj-lt"/>
              </a:rPr>
              <a:t>tie when wearing a suit.</a:t>
            </a:r>
            <a:endParaRPr lang="en-US" sz="2400" dirty="0">
              <a:latin typeface="+mj-lt"/>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868362"/>
          </a:xfrm>
        </p:spPr>
        <p:txBody>
          <a:bodyPr/>
          <a:lstStyle/>
          <a:p>
            <a:pPr algn="ctr"/>
            <a:r>
              <a:rPr lang="en-US" b="1" dirty="0" smtClean="0">
                <a:solidFill>
                  <a:schemeClr val="tx1"/>
                </a:solidFill>
              </a:rPr>
              <a:t>Supreme Directives </a:t>
            </a:r>
            <a:r>
              <a:rPr lang="en-US" dirty="0" smtClean="0">
                <a:solidFill>
                  <a:schemeClr val="tx1"/>
                </a:solidFill>
              </a:rPr>
              <a:t>– cont.</a:t>
            </a:r>
            <a:endParaRPr lang="en-US" dirty="0">
              <a:solidFill>
                <a:schemeClr val="tx1"/>
              </a:solidFill>
            </a:endParaRPr>
          </a:p>
        </p:txBody>
      </p:sp>
      <p:sp>
        <p:nvSpPr>
          <p:cNvPr id="3" name="Content Placeholder 2"/>
          <p:cNvSpPr>
            <a:spLocks noGrp="1"/>
          </p:cNvSpPr>
          <p:nvPr>
            <p:ph sz="quarter" idx="1"/>
          </p:nvPr>
        </p:nvSpPr>
        <p:spPr>
          <a:xfrm>
            <a:off x="533400" y="1447800"/>
            <a:ext cx="8153400" cy="4953000"/>
          </a:xfrm>
        </p:spPr>
        <p:txBody>
          <a:bodyPr>
            <a:normAutofit lnSpcReduction="10000"/>
          </a:bodyPr>
          <a:lstStyle/>
          <a:p>
            <a:pPr lvl="0"/>
            <a:r>
              <a:rPr lang="en-US" sz="2400" dirty="0" smtClean="0">
                <a:latin typeface="+mj-lt"/>
              </a:rPr>
              <a:t>Social baldric is never worn with the Uniform </a:t>
            </a:r>
          </a:p>
          <a:p>
            <a:pPr lvl="0"/>
            <a:r>
              <a:rPr lang="en-US" sz="2400" dirty="0" smtClean="0">
                <a:latin typeface="+mj-lt"/>
              </a:rPr>
              <a:t>The colored beret patch can be procured by sending an email to either: </a:t>
            </a:r>
            <a:r>
              <a:rPr lang="en-US" sz="2400" dirty="0" smtClean="0">
                <a:solidFill>
                  <a:srgbClr val="0000FF"/>
                </a:solidFill>
                <a:latin typeface="+mj-lt"/>
              </a:rPr>
              <a:t>suprememaster@kofc.org</a:t>
            </a:r>
            <a:r>
              <a:rPr lang="en-US" sz="2400" dirty="0" smtClean="0">
                <a:latin typeface="+mj-lt"/>
              </a:rPr>
              <a:t>  or </a:t>
            </a:r>
            <a:r>
              <a:rPr lang="en-US" sz="2400" dirty="0" smtClean="0">
                <a:solidFill>
                  <a:srgbClr val="0000FF"/>
                </a:solidFill>
                <a:latin typeface="+mj-lt"/>
              </a:rPr>
              <a:t>patches@kofcuniform.com</a:t>
            </a:r>
            <a:r>
              <a:rPr lang="en-US" sz="2400" b="1" dirty="0" smtClean="0">
                <a:latin typeface="+mj-lt"/>
              </a:rPr>
              <a:t> </a:t>
            </a:r>
            <a:r>
              <a:rPr lang="en-US" sz="2400" dirty="0" smtClean="0">
                <a:latin typeface="+mj-lt"/>
              </a:rPr>
              <a:t>stating your name, membership #, your address for the patch to be mailed to, position held, and the color of the patch needed </a:t>
            </a:r>
          </a:p>
          <a:p>
            <a:pPr lvl="0"/>
            <a:r>
              <a:rPr lang="en-US" sz="2400" dirty="0" smtClean="0">
                <a:latin typeface="+mj-lt"/>
              </a:rPr>
              <a:t>The beret is placed underneath the belt on the right side between the first belt loop and your pants pocket when you are not wearing it</a:t>
            </a:r>
          </a:p>
          <a:p>
            <a:pPr lvl="0"/>
            <a:r>
              <a:rPr lang="en-US" sz="2400" dirty="0" smtClean="0">
                <a:latin typeface="+mj-lt"/>
              </a:rPr>
              <a:t>The 4</a:t>
            </a:r>
            <a:r>
              <a:rPr lang="en-US" sz="2400" baseline="30000" dirty="0" smtClean="0">
                <a:latin typeface="+mj-lt"/>
              </a:rPr>
              <a:t>th</a:t>
            </a:r>
            <a:r>
              <a:rPr lang="en-US" sz="2400" dirty="0" smtClean="0">
                <a:latin typeface="+mj-lt"/>
              </a:rPr>
              <a:t> Degree Team members should all wear the same color business suit when the robes </a:t>
            </a:r>
            <a:r>
              <a:rPr lang="en-US" sz="2400" dirty="0" smtClean="0">
                <a:latin typeface="+mj-lt"/>
              </a:rPr>
              <a:t>are </a:t>
            </a:r>
            <a:r>
              <a:rPr lang="en-US" sz="2400" dirty="0" smtClean="0">
                <a:latin typeface="+mj-lt"/>
              </a:rPr>
              <a:t>no longer </a:t>
            </a:r>
            <a:r>
              <a:rPr lang="en-US" sz="2400" dirty="0" smtClean="0">
                <a:latin typeface="+mj-lt"/>
              </a:rPr>
              <a:t>being </a:t>
            </a:r>
            <a:r>
              <a:rPr lang="en-US" sz="2400" dirty="0" smtClean="0">
                <a:latin typeface="+mj-lt"/>
              </a:rPr>
              <a:t>used.  Supreme is considering sometime in the distant future that all team members will be required to wear the Uniform, but not mandatory at this time </a:t>
            </a:r>
            <a:endParaRPr lang="en-US" sz="2400" dirty="0">
              <a:latin typeface="+mj-lt"/>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868362"/>
          </a:xfrm>
        </p:spPr>
        <p:txBody>
          <a:bodyPr/>
          <a:lstStyle/>
          <a:p>
            <a:pPr algn="ctr"/>
            <a:r>
              <a:rPr lang="en-US" b="1" dirty="0" smtClean="0">
                <a:solidFill>
                  <a:schemeClr val="tx1"/>
                </a:solidFill>
              </a:rPr>
              <a:t>Supreme Directives </a:t>
            </a:r>
            <a:r>
              <a:rPr lang="en-US" dirty="0" smtClean="0">
                <a:solidFill>
                  <a:schemeClr val="tx1"/>
                </a:solidFill>
              </a:rPr>
              <a:t>– cont.</a:t>
            </a:r>
            <a:endParaRPr lang="en-US" dirty="0">
              <a:solidFill>
                <a:schemeClr val="tx1"/>
              </a:solidFill>
            </a:endParaRPr>
          </a:p>
        </p:txBody>
      </p:sp>
      <p:sp>
        <p:nvSpPr>
          <p:cNvPr id="3" name="Content Placeholder 2"/>
          <p:cNvSpPr>
            <a:spLocks noGrp="1"/>
          </p:cNvSpPr>
          <p:nvPr>
            <p:ph sz="quarter" idx="1"/>
          </p:nvPr>
        </p:nvSpPr>
        <p:spPr>
          <a:xfrm>
            <a:off x="533400" y="1447800"/>
            <a:ext cx="8153400" cy="4953000"/>
          </a:xfrm>
        </p:spPr>
        <p:txBody>
          <a:bodyPr>
            <a:normAutofit/>
          </a:bodyPr>
          <a:lstStyle/>
          <a:p>
            <a:r>
              <a:rPr lang="en-US" sz="2400" dirty="0" smtClean="0">
                <a:latin typeface="+mj-lt"/>
              </a:rPr>
              <a:t>Casket Watch Guidelines</a:t>
            </a:r>
          </a:p>
          <a:p>
            <a:pPr lvl="1">
              <a:buClrTx/>
              <a:buFont typeface="Arial" pitchFamily="34" charset="0"/>
              <a:buChar char="•"/>
            </a:pPr>
            <a:r>
              <a:rPr lang="en-US" sz="2000" dirty="0" smtClean="0">
                <a:latin typeface="+mj-lt"/>
              </a:rPr>
              <a:t>When CC is present, there will not be 4</a:t>
            </a:r>
            <a:r>
              <a:rPr lang="en-US" sz="2000" baseline="30000" dirty="0" smtClean="0">
                <a:latin typeface="+mj-lt"/>
              </a:rPr>
              <a:t>th</a:t>
            </a:r>
            <a:r>
              <a:rPr lang="en-US" sz="2000" dirty="0" smtClean="0">
                <a:latin typeface="+mj-lt"/>
              </a:rPr>
              <a:t> Degree member participating in the casket watch with the CC</a:t>
            </a:r>
          </a:p>
          <a:p>
            <a:pPr lvl="1">
              <a:buClrTx/>
              <a:buFont typeface="Arial" pitchFamily="34" charset="0"/>
              <a:buChar char="•"/>
            </a:pPr>
            <a:r>
              <a:rPr lang="en-US" sz="2000" dirty="0" smtClean="0">
                <a:latin typeface="+mj-lt"/>
              </a:rPr>
              <a:t>When CC is not present, a 4</a:t>
            </a:r>
            <a:r>
              <a:rPr lang="en-US" sz="2000" baseline="30000" dirty="0" smtClean="0">
                <a:latin typeface="+mj-lt"/>
              </a:rPr>
              <a:t>th</a:t>
            </a:r>
            <a:r>
              <a:rPr lang="en-US" sz="2000" dirty="0" smtClean="0">
                <a:latin typeface="+mj-lt"/>
              </a:rPr>
              <a:t> Degree member may pay respect to the deceased in pairs with like dress by standing watch at the casket in the official 4</a:t>
            </a:r>
            <a:r>
              <a:rPr lang="en-US" sz="2000" baseline="30000" dirty="0" smtClean="0">
                <a:latin typeface="+mj-lt"/>
              </a:rPr>
              <a:t>th</a:t>
            </a:r>
            <a:r>
              <a:rPr lang="en-US" sz="2000" dirty="0" smtClean="0">
                <a:latin typeface="+mj-lt"/>
              </a:rPr>
              <a:t> Degree attire, tuxedo or dark suit with social baldric, no gloves</a:t>
            </a:r>
          </a:p>
          <a:p>
            <a:r>
              <a:rPr lang="en-US" sz="2400" dirty="0" smtClean="0">
                <a:latin typeface="+mj-lt"/>
              </a:rPr>
              <a:t>Domestic Supplier</a:t>
            </a:r>
          </a:p>
          <a:p>
            <a:pPr lvl="1">
              <a:buClrTx/>
              <a:buFont typeface="Arial" pitchFamily="34" charset="0"/>
              <a:buChar char="•"/>
            </a:pPr>
            <a:r>
              <a:rPr lang="en-US" sz="2000" dirty="0" smtClean="0">
                <a:latin typeface="+mj-lt"/>
              </a:rPr>
              <a:t>Per the SM’s September 13</a:t>
            </a:r>
            <a:r>
              <a:rPr lang="en-US" sz="2000" baseline="30000" dirty="0" smtClean="0">
                <a:latin typeface="+mj-lt"/>
              </a:rPr>
              <a:t>th</a:t>
            </a:r>
            <a:r>
              <a:rPr lang="en-US" sz="2000" dirty="0" smtClean="0">
                <a:latin typeface="+mj-lt"/>
              </a:rPr>
              <a:t> email, “</a:t>
            </a:r>
            <a:r>
              <a:rPr lang="en-US" sz="2000" i="1" dirty="0" smtClean="0">
                <a:solidFill>
                  <a:srgbClr val="0000FF"/>
                </a:solidFill>
                <a:latin typeface="+mj-lt"/>
              </a:rPr>
              <a:t>they are closing in on the domestic provider for our Uniform.  I am advising those who ask, to hold off on buying a uniform as I believe that you will be getting a very good deal much sooner than later.  I’m sure that once we release the information our members will be happy about the price reduction and begin placing their orders</a:t>
            </a:r>
            <a:r>
              <a:rPr lang="en-US" sz="2000" dirty="0" smtClean="0">
                <a:latin typeface="+mj-lt"/>
              </a:rPr>
              <a:t>”.</a:t>
            </a:r>
          </a:p>
          <a:p>
            <a:pPr lvl="0"/>
            <a:endParaRPr lang="en-US" sz="2400" dirty="0" smtClean="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868362"/>
          </a:xfrm>
        </p:spPr>
        <p:txBody>
          <a:bodyPr/>
          <a:lstStyle/>
          <a:p>
            <a:pPr algn="ctr"/>
            <a:r>
              <a:rPr lang="en-US" b="1" dirty="0" smtClean="0">
                <a:solidFill>
                  <a:schemeClr val="tx1"/>
                </a:solidFill>
              </a:rPr>
              <a:t>Supreme Directives </a:t>
            </a:r>
            <a:r>
              <a:rPr lang="en-US" dirty="0" smtClean="0">
                <a:solidFill>
                  <a:schemeClr val="tx1"/>
                </a:solidFill>
              </a:rPr>
              <a:t>– cont.</a:t>
            </a:r>
            <a:endParaRPr lang="en-US" dirty="0">
              <a:solidFill>
                <a:schemeClr val="tx1"/>
              </a:solidFill>
            </a:endParaRPr>
          </a:p>
        </p:txBody>
      </p:sp>
      <p:sp>
        <p:nvSpPr>
          <p:cNvPr id="3" name="Content Placeholder 2"/>
          <p:cNvSpPr>
            <a:spLocks noGrp="1"/>
          </p:cNvSpPr>
          <p:nvPr>
            <p:ph sz="quarter" idx="1"/>
          </p:nvPr>
        </p:nvSpPr>
        <p:spPr>
          <a:xfrm>
            <a:off x="381000" y="1219200"/>
            <a:ext cx="8382000" cy="5410200"/>
          </a:xfrm>
        </p:spPr>
        <p:txBody>
          <a:bodyPr>
            <a:normAutofit fontScale="85000" lnSpcReduction="10000"/>
          </a:bodyPr>
          <a:lstStyle/>
          <a:p>
            <a:r>
              <a:rPr lang="en-US" sz="2400" dirty="0" smtClean="0">
                <a:latin typeface="+mj-lt"/>
              </a:rPr>
              <a:t>Domestic Supplier - continued</a:t>
            </a:r>
          </a:p>
          <a:p>
            <a:pPr lvl="1">
              <a:buClrTx/>
              <a:buFont typeface="Arial" pitchFamily="34" charset="0"/>
              <a:buChar char="•"/>
            </a:pPr>
            <a:r>
              <a:rPr lang="en-US" dirty="0" smtClean="0">
                <a:latin typeface="+mj-lt"/>
              </a:rPr>
              <a:t>Per the SM’s October 4</a:t>
            </a:r>
            <a:r>
              <a:rPr lang="en-US" baseline="30000" dirty="0" smtClean="0">
                <a:latin typeface="+mj-lt"/>
              </a:rPr>
              <a:t>th</a:t>
            </a:r>
            <a:r>
              <a:rPr lang="en-US" dirty="0" smtClean="0">
                <a:latin typeface="+mj-lt"/>
              </a:rPr>
              <a:t> memo, “</a:t>
            </a:r>
            <a:r>
              <a:rPr lang="en-US" dirty="0" smtClean="0">
                <a:solidFill>
                  <a:srgbClr val="0000FF"/>
                </a:solidFill>
                <a:latin typeface="+mj-lt"/>
              </a:rPr>
              <a:t>Over the past two years the Order has accepted bids from several domestic companies to manufacture our uniform. Four companies submitted sample uniforms for committee consideration. Our primary concern was member cost and having the same identical fabric as our first uniforms ordered so there would be no noticeable difference in fabric, style or color. I am pleased to report that the Order has contracted with “The Supply Room.” TSR is a </a:t>
            </a:r>
            <a:r>
              <a:rPr lang="en-US" dirty="0" err="1" smtClean="0">
                <a:solidFill>
                  <a:srgbClr val="0000FF"/>
                </a:solidFill>
                <a:latin typeface="+mj-lt"/>
              </a:rPr>
              <a:t>worldclass</a:t>
            </a:r>
            <a:r>
              <a:rPr lang="en-US" dirty="0" smtClean="0">
                <a:solidFill>
                  <a:srgbClr val="0000FF"/>
                </a:solidFill>
                <a:latin typeface="+mj-lt"/>
              </a:rPr>
              <a:t>, leading manufacturer and distributer of military and law enforcement uniforms located in Oxford, Alabama, USA. Their executive and management staff have well over 100 years of experience and have built a solid reputation for quality, price competition and most of all, excellent customer service, and offer dedicated customer service representatives to handle only Knights of Columbus uniform orders and issues. We are certain that you will be pleased with their service, as well as the price. Our KofC web site will be updated very soon with order and contact information. I would suggest that members hold off on placing orders until we are fully operational</a:t>
            </a:r>
            <a:r>
              <a:rPr lang="en-US" dirty="0" smtClean="0"/>
              <a:t>”. </a:t>
            </a:r>
            <a:endParaRPr lang="en-US" dirty="0" smtClean="0">
              <a:latin typeface="+mj-lt"/>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868362"/>
          </a:xfrm>
        </p:spPr>
        <p:txBody>
          <a:bodyPr/>
          <a:lstStyle/>
          <a:p>
            <a:pPr algn="ctr"/>
            <a:r>
              <a:rPr lang="en-US" b="1" dirty="0" smtClean="0">
                <a:solidFill>
                  <a:schemeClr val="tx1"/>
                </a:solidFill>
              </a:rPr>
              <a:t>Supreme Directives </a:t>
            </a:r>
            <a:r>
              <a:rPr lang="en-US" dirty="0" smtClean="0">
                <a:solidFill>
                  <a:schemeClr val="tx1"/>
                </a:solidFill>
              </a:rPr>
              <a:t>– cont.</a:t>
            </a:r>
            <a:endParaRPr lang="en-US" dirty="0">
              <a:solidFill>
                <a:schemeClr val="tx1"/>
              </a:solidFill>
            </a:endParaRPr>
          </a:p>
        </p:txBody>
      </p:sp>
      <p:sp>
        <p:nvSpPr>
          <p:cNvPr id="3" name="Content Placeholder 2"/>
          <p:cNvSpPr>
            <a:spLocks noGrp="1"/>
          </p:cNvSpPr>
          <p:nvPr>
            <p:ph sz="quarter" idx="1"/>
          </p:nvPr>
        </p:nvSpPr>
        <p:spPr>
          <a:xfrm>
            <a:off x="457200" y="1295400"/>
            <a:ext cx="8382000" cy="5105400"/>
          </a:xfrm>
        </p:spPr>
        <p:txBody>
          <a:bodyPr>
            <a:normAutofit/>
          </a:bodyPr>
          <a:lstStyle/>
          <a:p>
            <a:pPr>
              <a:lnSpc>
                <a:spcPct val="150000"/>
              </a:lnSpc>
            </a:pPr>
            <a:r>
              <a:rPr lang="en-US" sz="2400" b="1" dirty="0" smtClean="0">
                <a:latin typeface="+mj-lt"/>
              </a:rPr>
              <a:t>Domestic Supplier </a:t>
            </a:r>
            <a:r>
              <a:rPr lang="en-US" sz="2400" dirty="0" smtClean="0">
                <a:latin typeface="+mj-lt"/>
              </a:rPr>
              <a:t>– cont.</a:t>
            </a:r>
          </a:p>
          <a:p>
            <a:pPr lvl="1">
              <a:lnSpc>
                <a:spcPct val="150000"/>
              </a:lnSpc>
              <a:buClrTx/>
              <a:buFont typeface="Arial" pitchFamily="34" charset="0"/>
              <a:buChar char="•"/>
            </a:pPr>
            <a:r>
              <a:rPr lang="en-US" sz="2000" b="1" dirty="0" smtClean="0">
                <a:latin typeface="+mj-lt"/>
              </a:rPr>
              <a:t>Current status of the domestic supplied Uniforms</a:t>
            </a:r>
          </a:p>
          <a:p>
            <a:pPr lvl="2">
              <a:lnSpc>
                <a:spcPct val="150000"/>
              </a:lnSpc>
              <a:buClr>
                <a:srgbClr val="00B0F0"/>
              </a:buClr>
              <a:buFont typeface="Wingdings" pitchFamily="2" charset="2"/>
              <a:buChar char="§"/>
            </a:pPr>
            <a:r>
              <a:rPr lang="en-US" sz="1800" dirty="0" smtClean="0">
                <a:latin typeface="+mj-lt"/>
              </a:rPr>
              <a:t>Supreme is in the process of having the current inventory picked up at </a:t>
            </a:r>
            <a:r>
              <a:rPr lang="en-US" sz="1800" dirty="0" smtClean="0">
                <a:latin typeface="+mj-lt"/>
              </a:rPr>
              <a:t>their warehouse </a:t>
            </a:r>
            <a:r>
              <a:rPr lang="en-US" sz="1800" dirty="0" smtClean="0">
                <a:latin typeface="+mj-lt"/>
              </a:rPr>
              <a:t>in Tennessee and brought to </a:t>
            </a:r>
            <a:r>
              <a:rPr lang="en-US" sz="1800" dirty="0" smtClean="0">
                <a:latin typeface="+mj-lt"/>
              </a:rPr>
              <a:t>TSR in Alabama</a:t>
            </a:r>
            <a:endParaRPr lang="en-US" sz="1800" dirty="0" smtClean="0">
              <a:latin typeface="+mj-lt"/>
            </a:endParaRPr>
          </a:p>
          <a:p>
            <a:pPr lvl="2">
              <a:lnSpc>
                <a:spcPct val="150000"/>
              </a:lnSpc>
              <a:buClr>
                <a:srgbClr val="00B0F0"/>
              </a:buClr>
              <a:buFont typeface="Wingdings" pitchFamily="2" charset="2"/>
              <a:buChar char="§"/>
            </a:pPr>
            <a:r>
              <a:rPr lang="en-US" sz="1800" dirty="0" smtClean="0">
                <a:latin typeface="+mj-lt"/>
              </a:rPr>
              <a:t>All uniforms will be </a:t>
            </a:r>
            <a:r>
              <a:rPr lang="en-US" sz="1800" dirty="0" err="1" smtClean="0">
                <a:latin typeface="+mj-lt"/>
              </a:rPr>
              <a:t>remeasured</a:t>
            </a:r>
            <a:r>
              <a:rPr lang="en-US" sz="1800" dirty="0" smtClean="0">
                <a:latin typeface="+mj-lt"/>
              </a:rPr>
              <a:t> and prepared for shipment</a:t>
            </a:r>
          </a:p>
          <a:p>
            <a:pPr lvl="2">
              <a:lnSpc>
                <a:spcPct val="150000"/>
              </a:lnSpc>
              <a:buClr>
                <a:srgbClr val="00B0F0"/>
              </a:buClr>
              <a:buFont typeface="Wingdings" pitchFamily="2" charset="2"/>
              <a:buChar char="§"/>
            </a:pPr>
            <a:r>
              <a:rPr lang="en-US" sz="1800" dirty="0" smtClean="0">
                <a:latin typeface="+mj-lt"/>
              </a:rPr>
              <a:t>Supreme’s IT department is close to </a:t>
            </a:r>
            <a:r>
              <a:rPr lang="en-US" sz="1800" smtClean="0">
                <a:latin typeface="+mj-lt"/>
              </a:rPr>
              <a:t>having </a:t>
            </a:r>
            <a:r>
              <a:rPr lang="en-US" sz="1800" smtClean="0">
                <a:latin typeface="+mj-lt"/>
              </a:rPr>
              <a:t>their </a:t>
            </a:r>
            <a:r>
              <a:rPr lang="en-US" sz="1800" smtClean="0">
                <a:latin typeface="+mj-lt"/>
              </a:rPr>
              <a:t>page </a:t>
            </a:r>
            <a:r>
              <a:rPr lang="en-US" sz="1800" dirty="0" smtClean="0">
                <a:latin typeface="+mj-lt"/>
              </a:rPr>
              <a:t>up and running</a:t>
            </a:r>
          </a:p>
          <a:p>
            <a:pPr lvl="2">
              <a:lnSpc>
                <a:spcPct val="150000"/>
              </a:lnSpc>
              <a:buClr>
                <a:srgbClr val="00B0F0"/>
              </a:buClr>
              <a:buFont typeface="Wingdings" pitchFamily="2" charset="2"/>
              <a:buChar char="§"/>
            </a:pPr>
            <a:r>
              <a:rPr lang="en-US" sz="1800" dirty="0" smtClean="0">
                <a:latin typeface="+mj-lt"/>
              </a:rPr>
              <a:t>If anyone orders a uniform today, it would still go through the original process and at the higher price</a:t>
            </a:r>
          </a:p>
          <a:p>
            <a:pPr lvl="2">
              <a:lnSpc>
                <a:spcPct val="150000"/>
              </a:lnSpc>
              <a:buClr>
                <a:srgbClr val="00B0F0"/>
              </a:buClr>
              <a:buFont typeface="Wingdings" pitchFamily="2" charset="2"/>
              <a:buChar char="§"/>
            </a:pPr>
            <a:r>
              <a:rPr lang="en-US" sz="1800" dirty="0" smtClean="0">
                <a:latin typeface="+mj-lt"/>
              </a:rPr>
              <a:t>Wait for the Supreme website to be updated and reflecting the new price before ordering the Uniform</a:t>
            </a:r>
          </a:p>
          <a:p>
            <a:pPr lvl="3">
              <a:buClr>
                <a:srgbClr val="00B0F0"/>
              </a:buClr>
              <a:buFont typeface="Wingdings" pitchFamily="2" charset="2"/>
              <a:buChar char="§"/>
            </a:pPr>
            <a:endParaRPr lang="en-US" dirty="0" smtClean="0">
              <a:latin typeface="+mj-lt"/>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868362"/>
          </a:xfrm>
        </p:spPr>
        <p:txBody>
          <a:bodyPr/>
          <a:lstStyle/>
          <a:p>
            <a:pPr algn="ctr"/>
            <a:r>
              <a:rPr lang="en-US" b="1" dirty="0" smtClean="0">
                <a:solidFill>
                  <a:schemeClr val="tx1"/>
                </a:solidFill>
              </a:rPr>
              <a:t>Supreme Directives </a:t>
            </a:r>
            <a:r>
              <a:rPr lang="en-US" dirty="0" smtClean="0">
                <a:solidFill>
                  <a:schemeClr val="tx1"/>
                </a:solidFill>
              </a:rPr>
              <a:t>– cont.</a:t>
            </a:r>
            <a:endParaRPr lang="en-US" dirty="0">
              <a:solidFill>
                <a:schemeClr val="tx1"/>
              </a:solidFill>
            </a:endParaRPr>
          </a:p>
        </p:txBody>
      </p:sp>
      <p:sp>
        <p:nvSpPr>
          <p:cNvPr id="3" name="Content Placeholder 2"/>
          <p:cNvSpPr>
            <a:spLocks noGrp="1"/>
          </p:cNvSpPr>
          <p:nvPr>
            <p:ph sz="quarter" idx="1"/>
          </p:nvPr>
        </p:nvSpPr>
        <p:spPr>
          <a:xfrm>
            <a:off x="533400" y="1447800"/>
            <a:ext cx="8153400" cy="4953000"/>
          </a:xfrm>
        </p:spPr>
        <p:txBody>
          <a:bodyPr>
            <a:normAutofit/>
          </a:bodyPr>
          <a:lstStyle/>
          <a:p>
            <a:r>
              <a:rPr lang="en-US" sz="2400" dirty="0" smtClean="0">
                <a:latin typeface="+mj-lt"/>
              </a:rPr>
              <a:t>Classic Regalia Infraction</a:t>
            </a:r>
          </a:p>
          <a:p>
            <a:pPr lvl="1">
              <a:buClrTx/>
              <a:buFont typeface="Arial" pitchFamily="34" charset="0"/>
              <a:buChar char="•"/>
            </a:pPr>
            <a:r>
              <a:rPr lang="en-US" sz="2000" dirty="0" smtClean="0">
                <a:latin typeface="+mj-lt"/>
              </a:rPr>
              <a:t>Uniform Policy issued by SM in June 5, 2019 memo</a:t>
            </a:r>
          </a:p>
          <a:p>
            <a:pPr lvl="2">
              <a:lnSpc>
                <a:spcPct val="150000"/>
              </a:lnSpc>
              <a:buClr>
                <a:srgbClr val="00B0F0"/>
              </a:buClr>
              <a:buFont typeface="Wingdings" pitchFamily="2" charset="2"/>
              <a:buChar char="§"/>
            </a:pPr>
            <a:r>
              <a:rPr lang="en-US" sz="1800" dirty="0" smtClean="0">
                <a:latin typeface="+mj-lt"/>
              </a:rPr>
              <a:t>FNs were notified by their District Master as to this policy</a:t>
            </a:r>
          </a:p>
          <a:p>
            <a:pPr lvl="2">
              <a:lnSpc>
                <a:spcPct val="150000"/>
              </a:lnSpc>
              <a:buClr>
                <a:srgbClr val="00B0F0"/>
              </a:buClr>
              <a:buFont typeface="Wingdings" pitchFamily="2" charset="2"/>
              <a:buChar char="§"/>
            </a:pPr>
            <a:r>
              <a:rPr lang="en-US" sz="1800" b="1" dirty="0" smtClean="0">
                <a:latin typeface="+mj-lt"/>
              </a:rPr>
              <a:t>FIRST OFFENSE</a:t>
            </a:r>
            <a:r>
              <a:rPr lang="en-US" sz="1800" dirty="0" smtClean="0">
                <a:latin typeface="+mj-lt"/>
              </a:rPr>
              <a:t>:  Color Corpsman will be denied participation in the event and given written notification</a:t>
            </a:r>
          </a:p>
          <a:p>
            <a:pPr lvl="2">
              <a:lnSpc>
                <a:spcPct val="150000"/>
              </a:lnSpc>
              <a:buClr>
                <a:srgbClr val="00B0F0"/>
              </a:buClr>
              <a:buFont typeface="Wingdings" pitchFamily="2" charset="2"/>
              <a:buChar char="§"/>
            </a:pPr>
            <a:r>
              <a:rPr lang="en-US" sz="1800" b="1" dirty="0" smtClean="0">
                <a:latin typeface="+mj-lt"/>
              </a:rPr>
              <a:t>SECOND OFFENSE</a:t>
            </a:r>
            <a:r>
              <a:rPr lang="en-US" sz="1800" dirty="0" smtClean="0">
                <a:latin typeface="+mj-lt"/>
              </a:rPr>
              <a:t>:  Color Corpsman will be denied participation for the balance of the year and receive a second written notification with copies to FN, VSM and SM</a:t>
            </a:r>
          </a:p>
          <a:p>
            <a:pPr lvl="2">
              <a:lnSpc>
                <a:spcPct val="150000"/>
              </a:lnSpc>
              <a:buClr>
                <a:srgbClr val="00B0F0"/>
              </a:buClr>
              <a:buFont typeface="Wingdings" pitchFamily="2" charset="2"/>
              <a:buChar char="§"/>
            </a:pPr>
            <a:r>
              <a:rPr lang="en-US" sz="1800" b="1" dirty="0" smtClean="0">
                <a:latin typeface="+mj-lt"/>
              </a:rPr>
              <a:t>THIRD OFFENSE</a:t>
            </a:r>
            <a:r>
              <a:rPr lang="en-US" sz="1800" dirty="0" smtClean="0">
                <a:latin typeface="+mj-lt"/>
              </a:rPr>
              <a:t>:  Color Corpsman may receive a summary suspension</a:t>
            </a:r>
          </a:p>
          <a:p>
            <a:pPr lvl="2">
              <a:lnSpc>
                <a:spcPct val="150000"/>
              </a:lnSpc>
              <a:buClr>
                <a:srgbClr val="00B0F0"/>
              </a:buClr>
              <a:buFont typeface="Wingdings" pitchFamily="2" charset="2"/>
              <a:buChar char="§"/>
            </a:pPr>
            <a:r>
              <a:rPr lang="en-US" sz="1800" dirty="0" smtClean="0">
                <a:latin typeface="+mj-lt"/>
              </a:rPr>
              <a:t>Master or FN that cannot comply with this policy  should contact the SM</a:t>
            </a:r>
          </a:p>
          <a:p>
            <a:pPr lvl="2">
              <a:lnSpc>
                <a:spcPct val="150000"/>
              </a:lnSpc>
              <a:buClr>
                <a:srgbClr val="00B0F0"/>
              </a:buClr>
              <a:buFont typeface="Wingdings" pitchFamily="2" charset="2"/>
              <a:buChar char="§"/>
            </a:pPr>
            <a:r>
              <a:rPr lang="en-US" sz="1800" dirty="0" smtClean="0">
                <a:latin typeface="+mj-lt"/>
              </a:rPr>
              <a:t>FN shall remove the CCC who refuses to follow this policy</a:t>
            </a:r>
          </a:p>
          <a:p>
            <a:pPr lvl="0"/>
            <a:endParaRPr lang="en-US" sz="2400" dirty="0" smtClean="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910EF02-52CD-4F11-9820-94EAF15C60F3}"/>
              </a:ext>
            </a:extLst>
          </p:cNvPr>
          <p:cNvSpPr>
            <a:spLocks noGrp="1"/>
          </p:cNvSpPr>
          <p:nvPr>
            <p:ph type="title"/>
          </p:nvPr>
        </p:nvSpPr>
        <p:spPr>
          <a:xfrm>
            <a:off x="2669827" y="47804"/>
            <a:ext cx="4763361" cy="1325563"/>
          </a:xfrm>
        </p:spPr>
        <p:txBody>
          <a:bodyPr/>
          <a:lstStyle/>
          <a:p>
            <a:r>
              <a:rPr lang="en-US" dirty="0">
                <a:latin typeface="Algerian" panose="04020705040A02060702" pitchFamily="82" charset="0"/>
              </a:rPr>
              <a:t>Opening Prayer</a:t>
            </a:r>
          </a:p>
        </p:txBody>
      </p:sp>
      <p:sp>
        <p:nvSpPr>
          <p:cNvPr id="4" name="Slide Number Placeholder 3">
            <a:extLst>
              <a:ext uri="{FF2B5EF4-FFF2-40B4-BE49-F238E27FC236}">
                <a16:creationId xmlns="" xmlns:a16="http://schemas.microsoft.com/office/drawing/2014/main" id="{0A366566-2837-46CA-B508-0C26CF0EA487}"/>
              </a:ext>
            </a:extLst>
          </p:cNvPr>
          <p:cNvSpPr>
            <a:spLocks noGrp="1"/>
          </p:cNvSpPr>
          <p:nvPr>
            <p:ph type="sldNum" sz="quarter" idx="12"/>
          </p:nvPr>
        </p:nvSpPr>
        <p:spPr/>
        <p:txBody>
          <a:bodyPr/>
          <a:lstStyle/>
          <a:p>
            <a:fld id="{E6963C69-BFBA-47C9-BA15-54118ED1CD71}" type="slidenum">
              <a:rPr lang="en-US" smtClean="0"/>
              <a:pPr/>
              <a:t>2</a:t>
            </a:fld>
            <a:endParaRPr lang="en-US" dirty="0"/>
          </a:p>
        </p:txBody>
      </p:sp>
      <p:pic>
        <p:nvPicPr>
          <p:cNvPr id="1026" name="Picture 2" descr="Image result for praying hands images free"/>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210656" y="320194"/>
            <a:ext cx="1464469" cy="2343151"/>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http://gnm.org/wp-content/uploads/2015/07/May13.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929336" y="1373366"/>
            <a:ext cx="5281319" cy="528132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AutoShape 6" descr="Image result for praying knight"/>
          <p:cNvSpPr>
            <a:spLocks noChangeAspect="1" noChangeArrowheads="1"/>
          </p:cNvSpPr>
          <p:nvPr/>
        </p:nvSpPr>
        <p:spPr bwMode="auto">
          <a:xfrm>
            <a:off x="116681" y="-144463"/>
            <a:ext cx="2286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 name="AutoShape 8" descr="Image result for praying knight"/>
          <p:cNvSpPr>
            <a:spLocks noChangeAspect="1" noChangeArrowheads="1"/>
          </p:cNvSpPr>
          <p:nvPr/>
        </p:nvSpPr>
        <p:spPr bwMode="auto">
          <a:xfrm>
            <a:off x="97883" y="4364183"/>
            <a:ext cx="1554272" cy="2072369"/>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034" name="Picture 10" descr="Praying knight."/>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210655" y="4460632"/>
            <a:ext cx="1780945" cy="1925005"/>
          </a:xfrm>
          <a:prstGeom prst="rect">
            <a:avLst/>
          </a:prstGeom>
          <a:noFill/>
          <a:extLst>
            <a:ext uri="{909E8E84-426E-40DD-AFC4-6F175D3DCCD1}">
              <a14:hiddenFill xmlns:a14="http://schemas.microsoft.com/office/drawing/2010/main" xmlns="">
                <a:solidFill>
                  <a:srgbClr val="FFFFFF"/>
                </a:solidFill>
              </a14:hiddenFill>
            </a:ext>
          </a:extLst>
        </p:spPr>
      </p:pic>
      <p:pic>
        <p:nvPicPr>
          <p:cNvPr id="1036" name="Picture 12" descr="PARTAGE DE TEMPLAR MUSIC.........SUR FACEBOOK............"/>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30981" y="4305009"/>
            <a:ext cx="1451654" cy="2131542"/>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Picture 2"/>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266371" y="264326"/>
            <a:ext cx="1380873" cy="2454885"/>
          </a:xfrm>
          <a:prstGeom prst="rect">
            <a:avLst/>
          </a:prstGeom>
        </p:spPr>
      </p:pic>
    </p:spTree>
    <p:extLst>
      <p:ext uri="{BB962C8B-B14F-4D97-AF65-F5344CB8AC3E}">
        <p14:creationId xmlns:p14="http://schemas.microsoft.com/office/powerpoint/2010/main" xmlns="" val="136473431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868362"/>
          </a:xfrm>
        </p:spPr>
        <p:txBody>
          <a:bodyPr/>
          <a:lstStyle/>
          <a:p>
            <a:pPr algn="ctr"/>
            <a:r>
              <a:rPr lang="en-US" b="1" dirty="0" smtClean="0">
                <a:solidFill>
                  <a:schemeClr val="tx1"/>
                </a:solidFill>
              </a:rPr>
              <a:t>Supreme Directives </a:t>
            </a:r>
            <a:r>
              <a:rPr lang="en-US" dirty="0" smtClean="0">
                <a:solidFill>
                  <a:schemeClr val="tx1"/>
                </a:solidFill>
              </a:rPr>
              <a:t>– cont.</a:t>
            </a:r>
            <a:endParaRPr lang="en-US" dirty="0">
              <a:solidFill>
                <a:schemeClr val="tx1"/>
              </a:solidFill>
            </a:endParaRPr>
          </a:p>
        </p:txBody>
      </p:sp>
      <p:graphicFrame>
        <p:nvGraphicFramePr>
          <p:cNvPr id="4098" name="Object 2"/>
          <p:cNvGraphicFramePr>
            <a:graphicFrameLocks noGrp="1" noChangeAspect="1"/>
          </p:cNvGraphicFramePr>
          <p:nvPr>
            <p:ph sz="quarter" idx="1"/>
          </p:nvPr>
        </p:nvGraphicFramePr>
        <p:xfrm>
          <a:off x="2581239" y="1143000"/>
          <a:ext cx="4057722" cy="5257800"/>
        </p:xfrm>
        <a:graphic>
          <a:graphicData uri="http://schemas.openxmlformats.org/presentationml/2006/ole">
            <p:oleObj spid="_x0000_s4103" name="Acrobat Document" r:id="rId3" imgW="5829212" imgH="7543800" progId="AcroExch.Document.DC">
              <p:embed/>
            </p:oleObj>
          </a:graphicData>
        </a:graphic>
      </p:graphicFrame>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315200" cy="792162"/>
          </a:xfrm>
        </p:spPr>
        <p:txBody>
          <a:bodyPr/>
          <a:lstStyle/>
          <a:p>
            <a:pPr algn="ctr"/>
            <a:r>
              <a:rPr lang="en-US" b="1" dirty="0" smtClean="0">
                <a:solidFill>
                  <a:schemeClr val="tx1"/>
                </a:solidFill>
              </a:rPr>
              <a:t>Conditioning Your Beret</a:t>
            </a:r>
            <a:endParaRPr lang="en-US" dirty="0"/>
          </a:p>
        </p:txBody>
      </p:sp>
      <p:pic>
        <p:nvPicPr>
          <p:cNvPr id="31746" name="Picture 2"/>
          <p:cNvPicPr>
            <a:picLocks noGrp="1" noChangeAspect="1" noChangeArrowheads="1"/>
          </p:cNvPicPr>
          <p:nvPr>
            <p:ph sz="quarter" idx="1"/>
          </p:nvPr>
        </p:nvPicPr>
        <p:blipFill>
          <a:blip r:embed="rId2" cstate="print"/>
          <a:srcRect/>
          <a:stretch>
            <a:fillRect/>
          </a:stretch>
        </p:blipFill>
        <p:spPr bwMode="auto">
          <a:xfrm>
            <a:off x="914400" y="1371600"/>
            <a:ext cx="7366470" cy="4876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868362"/>
          </a:xfrm>
        </p:spPr>
        <p:txBody>
          <a:bodyPr/>
          <a:lstStyle/>
          <a:p>
            <a:pPr algn="ctr"/>
            <a:r>
              <a:rPr lang="en-US" b="1" dirty="0" smtClean="0">
                <a:solidFill>
                  <a:schemeClr val="tx1"/>
                </a:solidFill>
              </a:rPr>
              <a:t>Conditioning Your Beret</a:t>
            </a:r>
            <a:endParaRPr lang="en-US" b="1" dirty="0">
              <a:solidFill>
                <a:schemeClr val="tx1"/>
              </a:solidFill>
            </a:endParaRPr>
          </a:p>
        </p:txBody>
      </p:sp>
      <p:sp>
        <p:nvSpPr>
          <p:cNvPr id="3" name="Content Placeholder 2"/>
          <p:cNvSpPr>
            <a:spLocks noGrp="1"/>
          </p:cNvSpPr>
          <p:nvPr>
            <p:ph sz="quarter" idx="1"/>
          </p:nvPr>
        </p:nvSpPr>
        <p:spPr>
          <a:xfrm>
            <a:off x="533400" y="1447800"/>
            <a:ext cx="8153400" cy="4953000"/>
          </a:xfrm>
        </p:spPr>
        <p:txBody>
          <a:bodyPr>
            <a:normAutofit fontScale="92500" lnSpcReduction="20000"/>
          </a:bodyPr>
          <a:lstStyle/>
          <a:p>
            <a:r>
              <a:rPr lang="en-US" sz="2400" dirty="0" smtClean="0">
                <a:latin typeface="+mj-lt"/>
              </a:rPr>
              <a:t>Tie the adjustment string into a square knot once you have the correct size</a:t>
            </a:r>
          </a:p>
          <a:p>
            <a:r>
              <a:rPr lang="en-US" sz="2400" dirty="0" smtClean="0">
                <a:latin typeface="+mj-lt"/>
              </a:rPr>
              <a:t>Slip the string into the bead with either a pen cartridge or large paper clip</a:t>
            </a:r>
          </a:p>
          <a:p>
            <a:r>
              <a:rPr lang="en-US" sz="2400" dirty="0" smtClean="0">
                <a:latin typeface="+mj-lt"/>
              </a:rPr>
              <a:t>Cut out the inside lining</a:t>
            </a:r>
            <a:r>
              <a:rPr lang="en-US" sz="2200" dirty="0" smtClean="0">
                <a:latin typeface="+mj-lt"/>
              </a:rPr>
              <a:t> </a:t>
            </a:r>
            <a:r>
              <a:rPr lang="en-US" sz="2400" dirty="0" smtClean="0">
                <a:latin typeface="+mj-lt"/>
              </a:rPr>
              <a:t>(</a:t>
            </a:r>
            <a:r>
              <a:rPr lang="en-US" sz="2400" dirty="0" smtClean="0">
                <a:solidFill>
                  <a:srgbClr val="0000FF"/>
                </a:solidFill>
                <a:latin typeface="+mj-lt"/>
              </a:rPr>
              <a:t>it will help the beret to lay correctly and keep your head cooler</a:t>
            </a:r>
            <a:r>
              <a:rPr lang="en-US" sz="2400" dirty="0" smtClean="0">
                <a:latin typeface="+mj-lt"/>
              </a:rPr>
              <a:t>)</a:t>
            </a:r>
          </a:p>
          <a:p>
            <a:r>
              <a:rPr lang="en-US" sz="2400" dirty="0" smtClean="0">
                <a:latin typeface="+mj-lt"/>
              </a:rPr>
              <a:t>Submerge the beret in warm water so that it is thoroughly soaked</a:t>
            </a:r>
          </a:p>
          <a:p>
            <a:r>
              <a:rPr lang="en-US" sz="2400" dirty="0" smtClean="0">
                <a:latin typeface="+mj-lt"/>
              </a:rPr>
              <a:t>Wring out the water and place beret on your head with the stiff flap over your left eye</a:t>
            </a:r>
          </a:p>
          <a:p>
            <a:r>
              <a:rPr lang="en-US" sz="2400" dirty="0" smtClean="0">
                <a:latin typeface="+mj-lt"/>
              </a:rPr>
              <a:t>With your left hand, hold the left edge of the beret at ear height</a:t>
            </a:r>
          </a:p>
          <a:p>
            <a:r>
              <a:rPr lang="en-US" sz="2400" dirty="0" smtClean="0">
                <a:latin typeface="+mj-lt"/>
              </a:rPr>
              <a:t>With your right hand, grab the right side of the beret and pull down and stretching it over your right ear and form the beret over the top of your head</a:t>
            </a:r>
          </a:p>
          <a:p>
            <a:r>
              <a:rPr lang="en-US" sz="2200" dirty="0" smtClean="0">
                <a:latin typeface="+mj-lt"/>
              </a:rPr>
              <a:t>Refer to the you tube video link  below: </a:t>
            </a:r>
            <a:r>
              <a:rPr lang="en-US" sz="2200" dirty="0" smtClean="0">
                <a:solidFill>
                  <a:srgbClr val="0000FF"/>
                </a:solidFill>
                <a:latin typeface="+mj-lt"/>
              </a:rPr>
              <a:t>https://www.youtube.com/watch?v=LA7mYjycgFs  </a:t>
            </a:r>
            <a:r>
              <a:rPr lang="en-US" sz="2200" dirty="0" smtClean="0">
                <a:latin typeface="+mj-lt"/>
              </a:rPr>
              <a:t>or </a:t>
            </a:r>
            <a:r>
              <a:rPr lang="en-US" sz="2200" dirty="0" smtClean="0">
                <a:solidFill>
                  <a:srgbClr val="0000FF"/>
                </a:solidFill>
                <a:latin typeface="+mj-lt"/>
              </a:rPr>
              <a:t>https://www.wikihow.com/Shape-a-Beret</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315200" cy="868362"/>
          </a:xfrm>
        </p:spPr>
        <p:txBody>
          <a:bodyPr/>
          <a:lstStyle/>
          <a:p>
            <a:pPr algn="ctr"/>
            <a:r>
              <a:rPr lang="en-US" b="1" dirty="0" smtClean="0">
                <a:solidFill>
                  <a:schemeClr val="tx1"/>
                </a:solidFill>
              </a:rPr>
              <a:t>QUESTIONS?</a:t>
            </a:r>
            <a:endParaRPr lang="en-US" b="1" dirty="0">
              <a:solidFill>
                <a:schemeClr val="tx1"/>
              </a:solidFill>
            </a:endParaRPr>
          </a:p>
        </p:txBody>
      </p:sp>
      <p:pic>
        <p:nvPicPr>
          <p:cNvPr id="4" name="Content Placeholder 3" descr="Elephant.jpeg"/>
          <p:cNvPicPr>
            <a:picLocks noGrp="1" noChangeAspect="1"/>
          </p:cNvPicPr>
          <p:nvPr>
            <p:ph sz="quarter" idx="1"/>
          </p:nvPr>
        </p:nvPicPr>
        <p:blipFill>
          <a:blip r:embed="rId2" cstate="print"/>
          <a:stretch>
            <a:fillRect/>
          </a:stretch>
        </p:blipFill>
        <p:spPr>
          <a:xfrm>
            <a:off x="1620988" y="1295400"/>
            <a:ext cx="6130623" cy="5257800"/>
          </a:xfr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910EF02-52CD-4F11-9820-94EAF15C60F3}"/>
              </a:ext>
            </a:extLst>
          </p:cNvPr>
          <p:cNvSpPr>
            <a:spLocks noGrp="1"/>
          </p:cNvSpPr>
          <p:nvPr>
            <p:ph type="title"/>
          </p:nvPr>
        </p:nvSpPr>
        <p:spPr>
          <a:xfrm>
            <a:off x="2669827" y="47804"/>
            <a:ext cx="5254280" cy="1325563"/>
          </a:xfrm>
        </p:spPr>
        <p:txBody>
          <a:bodyPr>
            <a:normAutofit fontScale="90000"/>
          </a:bodyPr>
          <a:lstStyle/>
          <a:p>
            <a:r>
              <a:rPr lang="en-US" dirty="0" smtClean="0">
                <a:latin typeface="Algerian" panose="04020705040A02060702" pitchFamily="82" charset="0"/>
              </a:rPr>
              <a:t>Pledge of Allegiance</a:t>
            </a:r>
            <a:endParaRPr lang="en-US" dirty="0">
              <a:latin typeface="Algerian" panose="04020705040A02060702" pitchFamily="82" charset="0"/>
            </a:endParaRPr>
          </a:p>
        </p:txBody>
      </p:sp>
      <p:sp>
        <p:nvSpPr>
          <p:cNvPr id="4" name="Slide Number Placeholder 3">
            <a:extLst>
              <a:ext uri="{FF2B5EF4-FFF2-40B4-BE49-F238E27FC236}">
                <a16:creationId xmlns="" xmlns:a16="http://schemas.microsoft.com/office/drawing/2014/main" id="{0A366566-2837-46CA-B508-0C26CF0EA487}"/>
              </a:ext>
            </a:extLst>
          </p:cNvPr>
          <p:cNvSpPr>
            <a:spLocks noGrp="1"/>
          </p:cNvSpPr>
          <p:nvPr>
            <p:ph type="sldNum" sz="quarter" idx="12"/>
          </p:nvPr>
        </p:nvSpPr>
        <p:spPr/>
        <p:txBody>
          <a:bodyPr/>
          <a:lstStyle/>
          <a:p>
            <a:fld id="{E6963C69-BFBA-47C9-BA15-54118ED1CD71}" type="slidenum">
              <a:rPr lang="en-US" smtClean="0"/>
              <a:pPr/>
              <a:t>3</a:t>
            </a:fld>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143375" y="3048000"/>
            <a:ext cx="857250" cy="76200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752600" y="1371600"/>
            <a:ext cx="5289596" cy="4599649"/>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52616" y="3810001"/>
            <a:ext cx="1572275" cy="2381437"/>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7317901" y="1200240"/>
            <a:ext cx="1587905" cy="1404937"/>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152616" y="209550"/>
            <a:ext cx="1572275" cy="2795155"/>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7333531" y="3561196"/>
            <a:ext cx="1572275" cy="2795155"/>
          </a:xfrm>
          <a:prstGeom prst="rect">
            <a:avLst/>
          </a:prstGeom>
        </p:spPr>
      </p:pic>
    </p:spTree>
    <p:extLst>
      <p:ext uri="{BB962C8B-B14F-4D97-AF65-F5344CB8AC3E}">
        <p14:creationId xmlns:p14="http://schemas.microsoft.com/office/powerpoint/2010/main" xmlns="" val="35476194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315200" cy="868362"/>
          </a:xfrm>
        </p:spPr>
        <p:txBody>
          <a:bodyPr/>
          <a:lstStyle/>
          <a:p>
            <a:pPr algn="ctr"/>
            <a:r>
              <a:rPr lang="en-US" b="1" dirty="0" smtClean="0">
                <a:solidFill>
                  <a:schemeClr val="tx1"/>
                </a:solidFill>
              </a:rPr>
              <a:t>Training Outline </a:t>
            </a:r>
            <a:endParaRPr lang="en-US" b="1" dirty="0">
              <a:solidFill>
                <a:schemeClr val="tx1"/>
              </a:solidFill>
            </a:endParaRPr>
          </a:p>
        </p:txBody>
      </p:sp>
      <p:sp>
        <p:nvSpPr>
          <p:cNvPr id="3" name="Content Placeholder 2"/>
          <p:cNvSpPr>
            <a:spLocks noGrp="1"/>
          </p:cNvSpPr>
          <p:nvPr>
            <p:ph sz="quarter" idx="1"/>
          </p:nvPr>
        </p:nvSpPr>
        <p:spPr>
          <a:xfrm>
            <a:off x="914400" y="1295400"/>
            <a:ext cx="7543800" cy="4724400"/>
          </a:xfrm>
        </p:spPr>
        <p:txBody>
          <a:bodyPr/>
          <a:lstStyle/>
          <a:p>
            <a:pPr>
              <a:lnSpc>
                <a:spcPct val="150000"/>
              </a:lnSpc>
            </a:pPr>
            <a:r>
              <a:rPr lang="en-US" dirty="0" smtClean="0">
                <a:latin typeface="Franklin Gothic Book" pitchFamily="34" charset="0"/>
              </a:rPr>
              <a:t>Color Corps Overview</a:t>
            </a:r>
          </a:p>
          <a:p>
            <a:pPr>
              <a:lnSpc>
                <a:spcPct val="150000"/>
              </a:lnSpc>
            </a:pPr>
            <a:r>
              <a:rPr lang="en-US" dirty="0" smtClean="0">
                <a:latin typeface="Franklin Gothic Book" pitchFamily="34" charset="0"/>
              </a:rPr>
              <a:t>Proper 4</a:t>
            </a:r>
            <a:r>
              <a:rPr lang="en-US" baseline="30000" dirty="0" smtClean="0">
                <a:latin typeface="Franklin Gothic Book" pitchFamily="34" charset="0"/>
              </a:rPr>
              <a:t>th</a:t>
            </a:r>
            <a:r>
              <a:rPr lang="en-US" dirty="0" smtClean="0">
                <a:latin typeface="Franklin Gothic Book" pitchFamily="34" charset="0"/>
              </a:rPr>
              <a:t> Degree Member Attire</a:t>
            </a:r>
          </a:p>
          <a:p>
            <a:pPr>
              <a:lnSpc>
                <a:spcPct val="150000"/>
              </a:lnSpc>
            </a:pPr>
            <a:r>
              <a:rPr lang="en-US" dirty="0" smtClean="0">
                <a:latin typeface="Franklin Gothic Book" pitchFamily="34" charset="0"/>
              </a:rPr>
              <a:t>Proper 4</a:t>
            </a:r>
            <a:r>
              <a:rPr lang="en-US" baseline="30000" dirty="0" smtClean="0">
                <a:latin typeface="Franklin Gothic Book" pitchFamily="34" charset="0"/>
              </a:rPr>
              <a:t>th</a:t>
            </a:r>
            <a:r>
              <a:rPr lang="en-US" dirty="0" smtClean="0">
                <a:latin typeface="Franklin Gothic Book" pitchFamily="34" charset="0"/>
              </a:rPr>
              <a:t> Degree Color Corps Attire</a:t>
            </a:r>
          </a:p>
          <a:p>
            <a:pPr>
              <a:lnSpc>
                <a:spcPct val="150000"/>
              </a:lnSpc>
            </a:pPr>
            <a:r>
              <a:rPr lang="en-US" dirty="0" smtClean="0">
                <a:latin typeface="Franklin Gothic Book" pitchFamily="34" charset="0"/>
              </a:rPr>
              <a:t>Color Corps Appearance</a:t>
            </a:r>
          </a:p>
          <a:p>
            <a:pPr>
              <a:lnSpc>
                <a:spcPct val="150000"/>
              </a:lnSpc>
            </a:pPr>
            <a:r>
              <a:rPr lang="en-US" dirty="0" smtClean="0">
                <a:latin typeface="Franklin Gothic Book" pitchFamily="34" charset="0"/>
              </a:rPr>
              <a:t>Supreme Directives</a:t>
            </a:r>
          </a:p>
          <a:p>
            <a:pPr>
              <a:lnSpc>
                <a:spcPct val="150000"/>
              </a:lnSpc>
            </a:pPr>
            <a:r>
              <a:rPr lang="en-US" dirty="0" smtClean="0">
                <a:latin typeface="Franklin Gothic Book" pitchFamily="34" charset="0"/>
              </a:rPr>
              <a:t>Conditioning Your Beret</a:t>
            </a:r>
          </a:p>
          <a:p>
            <a:pPr>
              <a:lnSpc>
                <a:spcPct val="150000"/>
              </a:lnSpc>
            </a:pPr>
            <a:r>
              <a:rPr lang="en-US" dirty="0" smtClean="0">
                <a:latin typeface="Franklin Gothic Book" pitchFamily="34" charset="0"/>
              </a:rPr>
              <a:t>Questions?</a:t>
            </a:r>
          </a:p>
          <a:p>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46471" y="3289756"/>
            <a:ext cx="1406129" cy="1446550"/>
          </a:xfrm>
          <a:prstGeom prst="rect">
            <a:avLst/>
          </a:prstGeom>
          <a:noFill/>
        </p:spPr>
        <p:txBody>
          <a:bodyPr wrap="square" rtlCol="0">
            <a:spAutoFit/>
          </a:bodyPr>
          <a:lstStyle/>
          <a:p>
            <a:r>
              <a:rPr lang="en-US" sz="4400" dirty="0" smtClean="0">
                <a:solidFill>
                  <a:srgbClr val="339933"/>
                </a:solidFill>
                <a:latin typeface="Times New Roman" panose="02020603050405020304" pitchFamily="18" charset="0"/>
                <a:cs typeface="Times New Roman" panose="02020603050405020304" pitchFamily="18" charset="0"/>
              </a:rPr>
              <a:t>Get a Copy</a:t>
            </a:r>
            <a:endParaRPr lang="en-US" sz="4400" dirty="0">
              <a:solidFill>
                <a:srgbClr val="339933"/>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7556965" y="3351312"/>
            <a:ext cx="1639490" cy="1938992"/>
          </a:xfrm>
          <a:prstGeom prst="rect">
            <a:avLst/>
          </a:prstGeom>
          <a:noFill/>
        </p:spPr>
        <p:txBody>
          <a:bodyPr wrap="square" rtlCol="0">
            <a:spAutoFit/>
          </a:bodyPr>
          <a:lstStyle/>
          <a:p>
            <a:r>
              <a:rPr lang="en-US" sz="4000" dirty="0" smtClean="0">
                <a:solidFill>
                  <a:srgbClr val="9900CC"/>
                </a:solidFill>
                <a:latin typeface="Times New Roman" panose="02020603050405020304" pitchFamily="18" charset="0"/>
                <a:cs typeface="Times New Roman" panose="02020603050405020304" pitchFamily="18" charset="0"/>
              </a:rPr>
              <a:t>Read &amp; Study</a:t>
            </a:r>
            <a:endParaRPr lang="en-US" sz="4000" dirty="0">
              <a:solidFill>
                <a:srgbClr val="9900CC"/>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4029076" y="3505200"/>
            <a:ext cx="678656" cy="1015663"/>
          </a:xfrm>
          <a:prstGeom prst="rect">
            <a:avLst/>
          </a:prstGeom>
          <a:noFill/>
        </p:spPr>
        <p:txBody>
          <a:bodyPr wrap="square" rtlCol="0">
            <a:spAutoFit/>
          </a:bodyPr>
          <a:lstStyle/>
          <a:p>
            <a:r>
              <a:rPr lang="en-US" sz="6000" dirty="0" smtClean="0">
                <a:latin typeface="Times New Roman" panose="02020603050405020304" pitchFamily="18" charset="0"/>
                <a:cs typeface="Times New Roman" panose="02020603050405020304" pitchFamily="18" charset="0"/>
              </a:rPr>
              <a:t>&amp;</a:t>
            </a:r>
            <a:endParaRPr lang="en-US" sz="6000" dirty="0">
              <a:latin typeface="Times New Roman" panose="02020603050405020304" pitchFamily="18" charset="0"/>
              <a:cs typeface="Times New Roman" panose="02020603050405020304" pitchFamily="18" charset="0"/>
            </a:endParaRPr>
          </a:p>
        </p:txBody>
      </p:sp>
      <p:graphicFrame>
        <p:nvGraphicFramePr>
          <p:cNvPr id="12" name="Object 11"/>
          <p:cNvGraphicFramePr>
            <a:graphicFrameLocks noChangeAspect="1"/>
          </p:cNvGraphicFramePr>
          <p:nvPr>
            <p:extLst>
              <p:ext uri="{D42A27DB-BD31-4B8C-83A1-F6EECF244321}">
                <p14:modId xmlns:p14="http://schemas.microsoft.com/office/powerpoint/2010/main" xmlns="" val="1289759274"/>
              </p:ext>
            </p:extLst>
          </p:nvPr>
        </p:nvGraphicFramePr>
        <p:xfrm>
          <a:off x="4876800" y="2362200"/>
          <a:ext cx="2468165" cy="3717925"/>
        </p:xfrm>
        <a:graphic>
          <a:graphicData uri="http://schemas.openxmlformats.org/presentationml/2006/ole">
            <p:oleObj spid="_x0000_s1032" name="Acrobat Document" r:id="rId3" imgW="2794320" imgH="4190400" progId="AcroExch.Document.DC">
              <p:embed/>
            </p:oleObj>
          </a:graphicData>
        </a:graphic>
      </p:graphicFrame>
      <p:pic>
        <p:nvPicPr>
          <p:cNvPr id="13" name="Picture 12"/>
          <p:cNvPicPr>
            <a:picLocks noChangeAspect="1"/>
          </p:cNvPicPr>
          <p:nvPr/>
        </p:nvPicPr>
        <p:blipFill rotWithShape="1">
          <a:blip r:embed="rId4" cstate="print">
            <a:extLst>
              <a:ext uri="{28A0092B-C50C-407E-A947-70E740481C1C}">
                <a14:useLocalDpi xmlns:a14="http://schemas.microsoft.com/office/drawing/2010/main" xmlns="" val="0"/>
              </a:ext>
            </a:extLst>
          </a:blip>
          <a:srcRect l="6767" t="4893" r="6136" b="5393"/>
          <a:stretch/>
        </p:blipFill>
        <p:spPr>
          <a:xfrm>
            <a:off x="1761067" y="2439903"/>
            <a:ext cx="2282429" cy="3542073"/>
          </a:xfrm>
          <a:prstGeom prst="rect">
            <a:avLst/>
          </a:prstGeom>
        </p:spPr>
      </p:pic>
      <p:sp>
        <p:nvSpPr>
          <p:cNvPr id="14" name="Title 1"/>
          <p:cNvSpPr>
            <a:spLocks noGrp="1"/>
          </p:cNvSpPr>
          <p:nvPr>
            <p:ph type="title"/>
          </p:nvPr>
        </p:nvSpPr>
        <p:spPr>
          <a:xfrm>
            <a:off x="457200" y="274638"/>
            <a:ext cx="8229600" cy="868362"/>
          </a:xfrm>
        </p:spPr>
        <p:txBody>
          <a:bodyPr/>
          <a:lstStyle/>
          <a:p>
            <a:pPr algn="ctr"/>
            <a:r>
              <a:rPr lang="en-US" b="1" dirty="0" smtClean="0">
                <a:solidFill>
                  <a:schemeClr val="tx1"/>
                </a:solidFill>
              </a:rPr>
              <a:t>Color Corps Overview</a:t>
            </a:r>
            <a:endParaRPr lang="en-US" b="1" dirty="0">
              <a:solidFill>
                <a:schemeClr val="tx1"/>
              </a:solidFill>
            </a:endParaRPr>
          </a:p>
        </p:txBody>
      </p:sp>
      <p:sp>
        <p:nvSpPr>
          <p:cNvPr id="16" name="TextBox 15"/>
          <p:cNvSpPr txBox="1"/>
          <p:nvPr/>
        </p:nvSpPr>
        <p:spPr>
          <a:xfrm>
            <a:off x="685800" y="1828800"/>
            <a:ext cx="7848600" cy="461665"/>
          </a:xfrm>
          <a:prstGeom prst="rect">
            <a:avLst/>
          </a:prstGeom>
          <a:noFill/>
        </p:spPr>
        <p:txBody>
          <a:bodyPr wrap="square" rtlCol="0">
            <a:spAutoFit/>
          </a:bodyPr>
          <a:lstStyle/>
          <a:p>
            <a:pPr algn="ctr">
              <a:buClr>
                <a:schemeClr val="accent1"/>
              </a:buClr>
              <a:buFont typeface="Arial" pitchFamily="34" charset="0"/>
              <a:buChar char="•"/>
            </a:pPr>
            <a:r>
              <a:rPr lang="en-US" sz="2400" dirty="0" smtClean="0"/>
              <a:t>  </a:t>
            </a:r>
            <a:r>
              <a:rPr lang="en-US" sz="2400" b="1" u="sng" dirty="0" smtClean="0"/>
              <a:t>ONLY</a:t>
            </a:r>
            <a:r>
              <a:rPr lang="en-US" sz="2400" dirty="0" smtClean="0"/>
              <a:t> the uniform has changed, all the other procedures have not  </a:t>
            </a:r>
            <a:endParaRPr lang="en-US" sz="2400" dirty="0"/>
          </a:p>
        </p:txBody>
      </p:sp>
      <p:sp>
        <p:nvSpPr>
          <p:cNvPr id="2" name="TextBox 1"/>
          <p:cNvSpPr txBox="1"/>
          <p:nvPr/>
        </p:nvSpPr>
        <p:spPr>
          <a:xfrm>
            <a:off x="1911681" y="6248400"/>
            <a:ext cx="1981200" cy="307777"/>
          </a:xfrm>
          <a:prstGeom prst="rect">
            <a:avLst/>
          </a:prstGeom>
          <a:noFill/>
        </p:spPr>
        <p:txBody>
          <a:bodyPr wrap="square" rtlCol="0">
            <a:spAutoFit/>
          </a:bodyPr>
          <a:lstStyle/>
          <a:p>
            <a:r>
              <a:rPr lang="en-US" sz="1400" b="1" dirty="0" smtClean="0"/>
              <a:t>ORDER NUMBER 1350</a:t>
            </a:r>
            <a:endParaRPr lang="en-US" sz="1400" b="1" dirty="0"/>
          </a:p>
        </p:txBody>
      </p:sp>
      <p:sp>
        <p:nvSpPr>
          <p:cNvPr id="15" name="TextBox 14"/>
          <p:cNvSpPr txBox="1"/>
          <p:nvPr/>
        </p:nvSpPr>
        <p:spPr>
          <a:xfrm>
            <a:off x="5105400" y="6248400"/>
            <a:ext cx="1981200" cy="307777"/>
          </a:xfrm>
          <a:prstGeom prst="rect">
            <a:avLst/>
          </a:prstGeom>
          <a:noFill/>
        </p:spPr>
        <p:txBody>
          <a:bodyPr wrap="square" rtlCol="0">
            <a:spAutoFit/>
          </a:bodyPr>
          <a:lstStyle/>
          <a:p>
            <a:r>
              <a:rPr lang="en-US" sz="1400" b="1" dirty="0" smtClean="0"/>
              <a:t>ORDER NUMBER 808</a:t>
            </a:r>
            <a:endParaRPr lang="en-US" sz="1400" b="1" dirty="0"/>
          </a:p>
        </p:txBody>
      </p:sp>
    </p:spTree>
    <p:extLst>
      <p:ext uri="{BB962C8B-B14F-4D97-AF65-F5344CB8AC3E}">
        <p14:creationId xmlns:p14="http://schemas.microsoft.com/office/powerpoint/2010/main" xmlns="" val="360634945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74638"/>
            <a:ext cx="8153400" cy="868362"/>
          </a:xfrm>
        </p:spPr>
        <p:txBody>
          <a:bodyPr/>
          <a:lstStyle/>
          <a:p>
            <a:pPr algn="ctr"/>
            <a:r>
              <a:rPr lang="en-US" b="1" dirty="0" smtClean="0">
                <a:solidFill>
                  <a:schemeClr val="tx1"/>
                </a:solidFill>
              </a:rPr>
              <a:t>Color Corps Overview </a:t>
            </a:r>
            <a:r>
              <a:rPr lang="en-US" dirty="0" smtClean="0">
                <a:solidFill>
                  <a:schemeClr val="tx1"/>
                </a:solidFill>
              </a:rPr>
              <a:t>– cont.</a:t>
            </a:r>
            <a:endParaRPr lang="en-US" dirty="0">
              <a:solidFill>
                <a:schemeClr val="tx1"/>
              </a:solidFill>
            </a:endParaRPr>
          </a:p>
        </p:txBody>
      </p:sp>
      <p:sp>
        <p:nvSpPr>
          <p:cNvPr id="3" name="Content Placeholder 2"/>
          <p:cNvSpPr>
            <a:spLocks noGrp="1"/>
          </p:cNvSpPr>
          <p:nvPr>
            <p:ph sz="quarter" idx="1"/>
          </p:nvPr>
        </p:nvSpPr>
        <p:spPr>
          <a:xfrm>
            <a:off x="533400" y="1219200"/>
            <a:ext cx="8153400" cy="5181600"/>
          </a:xfrm>
        </p:spPr>
        <p:txBody>
          <a:bodyPr>
            <a:normAutofit fontScale="92500"/>
          </a:bodyPr>
          <a:lstStyle/>
          <a:p>
            <a:pPr>
              <a:lnSpc>
                <a:spcPct val="150000"/>
              </a:lnSpc>
            </a:pPr>
            <a:r>
              <a:rPr lang="en-US" sz="2400" dirty="0" smtClean="0">
                <a:latin typeface="+mj-lt"/>
              </a:rPr>
              <a:t>Provincial Marshal is appointed by the Vice Supreme Master </a:t>
            </a:r>
          </a:p>
          <a:p>
            <a:pPr>
              <a:lnSpc>
                <a:spcPct val="150000"/>
              </a:lnSpc>
            </a:pPr>
            <a:r>
              <a:rPr lang="en-US" sz="2400" dirty="0" smtClean="0">
                <a:latin typeface="+mj-lt"/>
              </a:rPr>
              <a:t>District Marshals are appointed by the District Master</a:t>
            </a:r>
          </a:p>
          <a:p>
            <a:pPr>
              <a:lnSpc>
                <a:spcPct val="150000"/>
              </a:lnSpc>
            </a:pPr>
            <a:r>
              <a:rPr lang="en-US" sz="2400" dirty="0" smtClean="0">
                <a:latin typeface="+mj-lt"/>
              </a:rPr>
              <a:t>Commander is appointed by the Faithful Navigator</a:t>
            </a:r>
          </a:p>
          <a:p>
            <a:pPr>
              <a:lnSpc>
                <a:spcPct val="150000"/>
              </a:lnSpc>
            </a:pPr>
            <a:r>
              <a:rPr lang="en-US" sz="2400" dirty="0" smtClean="0">
                <a:latin typeface="+mj-lt"/>
              </a:rPr>
              <a:t>Provincial Marshal, Marshal(s) and Commander’s term is for the Term of Office of the VSM, Master and Navigator respectively</a:t>
            </a:r>
          </a:p>
          <a:p>
            <a:pPr>
              <a:lnSpc>
                <a:spcPct val="150000"/>
              </a:lnSpc>
            </a:pPr>
            <a:r>
              <a:rPr lang="en-US" sz="2400" dirty="0" smtClean="0">
                <a:latin typeface="+mj-lt"/>
                <a:cs typeface="Times New Roman" panose="02020603050405020304" pitchFamily="18" charset="0"/>
              </a:rPr>
              <a:t>Whenever two or more Assemblies are assigned to an event within the District, the District Marshal shall be in command</a:t>
            </a:r>
          </a:p>
          <a:p>
            <a:pPr>
              <a:lnSpc>
                <a:spcPct val="150000"/>
              </a:lnSpc>
            </a:pPr>
            <a:r>
              <a:rPr lang="en-US" sz="2400" dirty="0" smtClean="0">
                <a:latin typeface="+mj-lt"/>
                <a:cs typeface="Times New Roman" panose="02020603050405020304" pitchFamily="18" charset="0"/>
              </a:rPr>
              <a:t>Whenever possible, and prior to the event, the attending CC should be inspected by the Commander at a minimum</a:t>
            </a:r>
          </a:p>
          <a:p>
            <a:endParaRPr lang="en-US" sz="2400" dirty="0" smtClean="0">
              <a:cs typeface="Times New Roman" panose="02020603050405020304" pitchFamily="18" charset="0"/>
            </a:endParaRPr>
          </a:p>
          <a:p>
            <a:endParaRPr lang="en-US" sz="2400" dirty="0" smtClean="0">
              <a:cs typeface="Times New Roman" panose="02020603050405020304" pitchFamily="18" charset="0"/>
            </a:endParaRPr>
          </a:p>
          <a:p>
            <a:endParaRPr lang="en-US" sz="24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228600" y="1371600"/>
            <a:ext cx="3733800" cy="4648200"/>
          </a:xfrm>
        </p:spPr>
        <p:txBody>
          <a:bodyPr>
            <a:normAutofit/>
          </a:bodyPr>
          <a:lstStyle/>
          <a:p>
            <a:r>
              <a:rPr lang="en-US" sz="2400" dirty="0" smtClean="0">
                <a:latin typeface="+mj-lt"/>
              </a:rPr>
              <a:t>The Provincial Marshal, District Marshal or Commander should ensure that the proper protocol for the procession into Church or a banquet hall is followed per the CC Drill Manual or Protocol Handbook</a:t>
            </a:r>
          </a:p>
          <a:p>
            <a:endParaRPr lang="en-US" sz="2000" dirty="0" smtClean="0"/>
          </a:p>
          <a:p>
            <a:endParaRPr lang="en-US" sz="2400" dirty="0" smtClean="0">
              <a:cs typeface="Times New Roman" panose="02020603050405020304" pitchFamily="18" charset="0"/>
            </a:endParaRPr>
          </a:p>
          <a:p>
            <a:endParaRPr lang="en-US" sz="2400" dirty="0"/>
          </a:p>
        </p:txBody>
      </p:sp>
      <p:pic>
        <p:nvPicPr>
          <p:cNvPr id="3074" name="Picture 2"/>
          <p:cNvPicPr>
            <a:picLocks noChangeAspect="1" noChangeArrowheads="1"/>
          </p:cNvPicPr>
          <p:nvPr/>
        </p:nvPicPr>
        <p:blipFill>
          <a:blip r:embed="rId2" cstate="print"/>
          <a:srcRect/>
          <a:stretch>
            <a:fillRect/>
          </a:stretch>
        </p:blipFill>
        <p:spPr bwMode="auto">
          <a:xfrm>
            <a:off x="3962400" y="1295400"/>
            <a:ext cx="4737230" cy="4695753"/>
          </a:xfrm>
          <a:prstGeom prst="rect">
            <a:avLst/>
          </a:prstGeom>
          <a:noFill/>
          <a:ln w="9525">
            <a:solidFill>
              <a:srgbClr val="FF0000"/>
            </a:solidFill>
            <a:miter lim="800000"/>
            <a:headEnd/>
            <a:tailEnd/>
          </a:ln>
        </p:spPr>
      </p:pic>
      <p:sp>
        <p:nvSpPr>
          <p:cNvPr id="7" name="Title 1"/>
          <p:cNvSpPr>
            <a:spLocks noGrp="1"/>
          </p:cNvSpPr>
          <p:nvPr>
            <p:ph type="title"/>
          </p:nvPr>
        </p:nvSpPr>
        <p:spPr>
          <a:xfrm>
            <a:off x="533400" y="274638"/>
            <a:ext cx="8153400" cy="715962"/>
          </a:xfrm>
        </p:spPr>
        <p:txBody>
          <a:bodyPr>
            <a:normAutofit fontScale="90000"/>
          </a:bodyPr>
          <a:lstStyle/>
          <a:p>
            <a:pPr algn="ctr"/>
            <a:r>
              <a:rPr lang="en-US" b="1" dirty="0" smtClean="0">
                <a:solidFill>
                  <a:schemeClr val="tx1"/>
                </a:solidFill>
              </a:rPr>
              <a:t>Color Corps Overview </a:t>
            </a:r>
            <a:r>
              <a:rPr lang="en-US" dirty="0" smtClean="0">
                <a:solidFill>
                  <a:schemeClr val="tx1"/>
                </a:solidFill>
              </a:rPr>
              <a:t>– cont.</a:t>
            </a:r>
            <a:endParaRPr lang="en-US" dirty="0">
              <a:solidFill>
                <a:schemeClr val="tx1"/>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81000" y="1066800"/>
            <a:ext cx="5410200" cy="5562600"/>
          </a:xfrm>
        </p:spPr>
        <p:txBody>
          <a:bodyPr>
            <a:noAutofit/>
          </a:bodyPr>
          <a:lstStyle/>
          <a:p>
            <a:pPr lvl="0"/>
            <a:r>
              <a:rPr lang="en-US" sz="1700" dirty="0" smtClean="0">
                <a:latin typeface="+mj-lt"/>
              </a:rPr>
              <a:t>Dark Gray, Navy Blue or Black Business Suit, subtle pin stripes acceptable</a:t>
            </a:r>
          </a:p>
          <a:p>
            <a:pPr lvl="0"/>
            <a:r>
              <a:rPr lang="en-US" sz="1700" dirty="0" smtClean="0">
                <a:latin typeface="+mj-lt"/>
              </a:rPr>
              <a:t>Plain White Full Collar or Button Down Shirt, a pin striped shirt is “</a:t>
            </a:r>
            <a:r>
              <a:rPr lang="en-US" sz="1700" b="1" u="sng" dirty="0" smtClean="0">
                <a:latin typeface="+mj-lt"/>
              </a:rPr>
              <a:t>NOT</a:t>
            </a:r>
            <a:r>
              <a:rPr lang="en-US" sz="1700" dirty="0" smtClean="0">
                <a:latin typeface="+mj-lt"/>
              </a:rPr>
              <a:t>” acceptable</a:t>
            </a:r>
          </a:p>
          <a:p>
            <a:pPr lvl="0"/>
            <a:r>
              <a:rPr lang="en-US" sz="1700" dirty="0" smtClean="0">
                <a:latin typeface="+mj-lt"/>
              </a:rPr>
              <a:t>Dark Necktie</a:t>
            </a:r>
          </a:p>
          <a:p>
            <a:pPr lvl="0"/>
            <a:r>
              <a:rPr lang="en-US" sz="1700" dirty="0" smtClean="0">
                <a:latin typeface="+mj-lt"/>
              </a:rPr>
              <a:t>Vest optional with business suit</a:t>
            </a:r>
          </a:p>
          <a:p>
            <a:pPr lvl="0"/>
            <a:r>
              <a:rPr lang="en-US" sz="1700" dirty="0" smtClean="0">
                <a:latin typeface="+mj-lt"/>
              </a:rPr>
              <a:t>Black Belt or Suspenders</a:t>
            </a:r>
          </a:p>
          <a:p>
            <a:pPr lvl="0"/>
            <a:r>
              <a:rPr lang="en-US" sz="1700" dirty="0" smtClean="0">
                <a:latin typeface="+mj-lt"/>
              </a:rPr>
              <a:t>Black Socks and “</a:t>
            </a:r>
            <a:r>
              <a:rPr lang="en-US" sz="1700" b="1" u="sng" dirty="0" smtClean="0">
                <a:latin typeface="+mj-lt"/>
              </a:rPr>
              <a:t>Polished</a:t>
            </a:r>
            <a:r>
              <a:rPr lang="en-US" sz="1700" dirty="0" smtClean="0">
                <a:latin typeface="+mj-lt"/>
              </a:rPr>
              <a:t>” Black Shoes</a:t>
            </a:r>
          </a:p>
          <a:p>
            <a:pPr lvl="0"/>
            <a:r>
              <a:rPr lang="en-US" sz="1700" dirty="0" smtClean="0">
                <a:latin typeface="+mj-lt"/>
              </a:rPr>
              <a:t>Tuxedo Jacket and Pants</a:t>
            </a:r>
          </a:p>
          <a:p>
            <a:pPr lvl="0"/>
            <a:r>
              <a:rPr lang="en-US" sz="1700" dirty="0" smtClean="0">
                <a:latin typeface="+mj-lt"/>
              </a:rPr>
              <a:t>Pleated Full Collar Tuxedo Shirt when worn with a tuxedo, wing tip tuxedo shirt is “</a:t>
            </a:r>
            <a:r>
              <a:rPr lang="en-US" sz="1700" b="1" u="sng" dirty="0" smtClean="0">
                <a:latin typeface="+mj-lt"/>
              </a:rPr>
              <a:t>NOT</a:t>
            </a:r>
            <a:r>
              <a:rPr lang="en-US" sz="1700" dirty="0" smtClean="0">
                <a:latin typeface="+mj-lt"/>
              </a:rPr>
              <a:t>” acceptable</a:t>
            </a:r>
          </a:p>
          <a:p>
            <a:pPr lvl="0"/>
            <a:r>
              <a:rPr lang="en-US" sz="1700" dirty="0" smtClean="0">
                <a:latin typeface="+mj-lt"/>
              </a:rPr>
              <a:t>Preferably Black Studs and Black Cuff Links with tuxedo shirt only, 4</a:t>
            </a:r>
            <a:r>
              <a:rPr lang="en-US" sz="1700" baseline="30000" dirty="0" smtClean="0">
                <a:latin typeface="+mj-lt"/>
              </a:rPr>
              <a:t>th</a:t>
            </a:r>
            <a:r>
              <a:rPr lang="en-US" sz="1700" dirty="0" smtClean="0">
                <a:latin typeface="+mj-lt"/>
              </a:rPr>
              <a:t> Degree studs are acceptable</a:t>
            </a:r>
          </a:p>
          <a:p>
            <a:pPr lvl="0"/>
            <a:r>
              <a:rPr lang="en-US" sz="1700" dirty="0" smtClean="0">
                <a:latin typeface="+mj-lt"/>
              </a:rPr>
              <a:t>Social Baldric worn over tie, when wearing suit or tuxedo </a:t>
            </a:r>
          </a:p>
          <a:p>
            <a:pPr lvl="0"/>
            <a:r>
              <a:rPr lang="en-US" sz="1700" dirty="0" smtClean="0">
                <a:latin typeface="+mj-lt"/>
              </a:rPr>
              <a:t>Official 4</a:t>
            </a:r>
            <a:r>
              <a:rPr lang="en-US" sz="1700" baseline="30000" dirty="0" smtClean="0">
                <a:latin typeface="+mj-lt"/>
              </a:rPr>
              <a:t>th</a:t>
            </a:r>
            <a:r>
              <a:rPr lang="en-US" sz="1700" dirty="0" smtClean="0">
                <a:latin typeface="+mj-lt"/>
              </a:rPr>
              <a:t> Degree Lapel Pin PG-113 or Flag </a:t>
            </a:r>
            <a:r>
              <a:rPr lang="en-US" sz="1700" dirty="0" smtClean="0">
                <a:latin typeface="+mj-lt"/>
              </a:rPr>
              <a:t>Pin</a:t>
            </a:r>
          </a:p>
          <a:p>
            <a:r>
              <a:rPr lang="en-US" sz="1700" dirty="0" smtClean="0">
                <a:latin typeface="+mj-lt"/>
              </a:rPr>
              <a:t>Name badge </a:t>
            </a:r>
            <a:r>
              <a:rPr lang="en-US" sz="1700" dirty="0" smtClean="0">
                <a:latin typeface="+mj-lt"/>
              </a:rPr>
              <a:t>“</a:t>
            </a:r>
            <a:r>
              <a:rPr lang="en-US" sz="1700" b="1" u="sng" dirty="0" smtClean="0">
                <a:latin typeface="+mj-lt"/>
              </a:rPr>
              <a:t>IS </a:t>
            </a:r>
            <a:r>
              <a:rPr lang="en-US" sz="1700" b="1" u="sng" dirty="0" smtClean="0">
                <a:latin typeface="+mj-lt"/>
              </a:rPr>
              <a:t>NOT</a:t>
            </a:r>
            <a:r>
              <a:rPr lang="en-US" sz="1700" dirty="0" smtClean="0">
                <a:latin typeface="+mj-lt"/>
              </a:rPr>
              <a:t>” to </a:t>
            </a:r>
            <a:r>
              <a:rPr lang="en-US" sz="1700" dirty="0" smtClean="0">
                <a:latin typeface="+mj-lt"/>
              </a:rPr>
              <a:t>be worn when wearing the Uniform</a:t>
            </a:r>
            <a:endParaRPr lang="en-US" sz="1700" dirty="0" smtClean="0">
              <a:latin typeface="+mj-lt"/>
            </a:endParaRPr>
          </a:p>
          <a:p>
            <a:pPr lvl="0"/>
            <a:endParaRPr lang="en-US" sz="1800" dirty="0" smtClean="0">
              <a:latin typeface="+mj-lt"/>
            </a:endParaRPr>
          </a:p>
        </p:txBody>
      </p:sp>
      <p:sp>
        <p:nvSpPr>
          <p:cNvPr id="4" name="Title 1"/>
          <p:cNvSpPr>
            <a:spLocks noGrp="1"/>
          </p:cNvSpPr>
          <p:nvPr>
            <p:ph type="title"/>
          </p:nvPr>
        </p:nvSpPr>
        <p:spPr>
          <a:xfrm>
            <a:off x="609600" y="274638"/>
            <a:ext cx="7772400" cy="792162"/>
          </a:xfrm>
        </p:spPr>
        <p:txBody>
          <a:bodyPr>
            <a:normAutofit/>
          </a:bodyPr>
          <a:lstStyle/>
          <a:p>
            <a:pPr algn="ctr"/>
            <a:r>
              <a:rPr lang="en-US" b="1" dirty="0" smtClean="0">
                <a:solidFill>
                  <a:schemeClr val="tx1"/>
                </a:solidFill>
              </a:rPr>
              <a:t>4</a:t>
            </a:r>
            <a:r>
              <a:rPr lang="en-US" b="1" baseline="30000" dirty="0" smtClean="0">
                <a:solidFill>
                  <a:schemeClr val="tx1"/>
                </a:solidFill>
              </a:rPr>
              <a:t>th</a:t>
            </a:r>
            <a:r>
              <a:rPr lang="en-US" b="1" dirty="0" smtClean="0">
                <a:solidFill>
                  <a:schemeClr val="tx1"/>
                </a:solidFill>
              </a:rPr>
              <a:t> Degree Member Attire</a:t>
            </a:r>
            <a:endParaRPr lang="en-US" b="1" dirty="0">
              <a:solidFill>
                <a:schemeClr val="tx1"/>
              </a:solidFill>
            </a:endParaRPr>
          </a:p>
        </p:txBody>
      </p:sp>
      <p:sp>
        <p:nvSpPr>
          <p:cNvPr id="27650" name="AutoShape 2" descr="https://mail.aol.com/webmail/getPart?uid=AKEIRskByu6XXZH5TwZkuJ2_wkQ&amp;partId=21&amp;saveAs=Official+Regalia+Dress+-+Members.jpg&amp;scope=STANDAR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7652" name="AutoShape 4" descr="https://mail.aol.com/webmail/getPart?uid=AKEIRskByu6XXZH5TwZkuJ2_wkQ&amp;partId=21&amp;saveAs=Official+Regalia+Dress+-+Members.jpg&amp;scope=STANDAR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7654" name="AutoShape 6" descr="https://mail.aol.com/webmail/getPart?uid=AKEIRskByu6XXZH5TwZkuJ2_wkQ&amp;partId=21&amp;saveAs=Official+Regalia+Dress+-+Members.jpg&amp;scope=STANDAR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7655" name="Picture 7"/>
          <p:cNvPicPr>
            <a:picLocks noChangeAspect="1" noChangeArrowheads="1"/>
          </p:cNvPicPr>
          <p:nvPr/>
        </p:nvPicPr>
        <p:blipFill>
          <a:blip r:embed="rId2" cstate="print"/>
          <a:srcRect/>
          <a:stretch>
            <a:fillRect/>
          </a:stretch>
        </p:blipFill>
        <p:spPr bwMode="auto">
          <a:xfrm>
            <a:off x="5943600" y="1295399"/>
            <a:ext cx="2743200" cy="5182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04800" y="1295400"/>
            <a:ext cx="5715000" cy="5181600"/>
          </a:xfrm>
        </p:spPr>
        <p:txBody>
          <a:bodyPr>
            <a:normAutofit fontScale="92500" lnSpcReduction="20000"/>
          </a:bodyPr>
          <a:lstStyle/>
          <a:p>
            <a:pPr lvl="0"/>
            <a:r>
              <a:rPr lang="en-US" sz="1900" dirty="0" smtClean="0">
                <a:latin typeface="+mj-lt"/>
              </a:rPr>
              <a:t>Official Navy Blue Blazer with 4</a:t>
            </a:r>
            <a:r>
              <a:rPr lang="en-US" sz="1900" baseline="30000" dirty="0" smtClean="0">
                <a:latin typeface="+mj-lt"/>
              </a:rPr>
              <a:t>th</a:t>
            </a:r>
            <a:r>
              <a:rPr lang="en-US" sz="1900" dirty="0" smtClean="0">
                <a:latin typeface="+mj-lt"/>
              </a:rPr>
              <a:t> Degree Emblem Blazer Crest</a:t>
            </a:r>
          </a:p>
          <a:p>
            <a:pPr lvl="0"/>
            <a:r>
              <a:rPr lang="en-US" sz="1900" dirty="0" smtClean="0">
                <a:latin typeface="+mj-lt"/>
              </a:rPr>
              <a:t>Official 4</a:t>
            </a:r>
            <a:r>
              <a:rPr lang="en-US" sz="1900" baseline="30000" dirty="0" smtClean="0">
                <a:latin typeface="+mj-lt"/>
              </a:rPr>
              <a:t>th</a:t>
            </a:r>
            <a:r>
              <a:rPr lang="en-US" sz="1900" dirty="0" smtClean="0">
                <a:latin typeface="+mj-lt"/>
              </a:rPr>
              <a:t> Degree Gray Pants, straight leg, “</a:t>
            </a:r>
            <a:r>
              <a:rPr lang="en-US" sz="1900" b="1" u="sng" dirty="0" smtClean="0">
                <a:latin typeface="+mj-lt"/>
              </a:rPr>
              <a:t>NO</a:t>
            </a:r>
            <a:r>
              <a:rPr lang="en-US" sz="1900" dirty="0" smtClean="0">
                <a:latin typeface="+mj-lt"/>
              </a:rPr>
              <a:t>” cuffs</a:t>
            </a:r>
          </a:p>
          <a:p>
            <a:pPr lvl="0"/>
            <a:r>
              <a:rPr lang="en-US" sz="1900" dirty="0" smtClean="0">
                <a:latin typeface="+mj-lt"/>
              </a:rPr>
              <a:t>Official 4</a:t>
            </a:r>
            <a:r>
              <a:rPr lang="en-US" sz="1900" baseline="30000" dirty="0" smtClean="0">
                <a:latin typeface="+mj-lt"/>
              </a:rPr>
              <a:t>th</a:t>
            </a:r>
            <a:r>
              <a:rPr lang="en-US" sz="1900" dirty="0" smtClean="0">
                <a:latin typeface="+mj-lt"/>
              </a:rPr>
              <a:t> Degree Necktie, (</a:t>
            </a:r>
            <a:r>
              <a:rPr lang="en-US" sz="1900" dirty="0" smtClean="0">
                <a:solidFill>
                  <a:srgbClr val="0000FF"/>
                </a:solidFill>
                <a:latin typeface="+mj-lt"/>
              </a:rPr>
              <a:t>now available in extra long</a:t>
            </a:r>
            <a:r>
              <a:rPr lang="en-US" sz="1900" dirty="0" smtClean="0">
                <a:latin typeface="+mj-lt"/>
              </a:rPr>
              <a:t>)</a:t>
            </a:r>
          </a:p>
          <a:p>
            <a:pPr lvl="0"/>
            <a:r>
              <a:rPr lang="en-US" sz="1900" dirty="0" smtClean="0">
                <a:latin typeface="+mj-lt"/>
              </a:rPr>
              <a:t>Official 4</a:t>
            </a:r>
            <a:r>
              <a:rPr lang="en-US" sz="1900" baseline="30000" dirty="0" smtClean="0">
                <a:latin typeface="+mj-lt"/>
              </a:rPr>
              <a:t>th</a:t>
            </a:r>
            <a:r>
              <a:rPr lang="en-US" sz="1900" dirty="0" smtClean="0">
                <a:latin typeface="+mj-lt"/>
              </a:rPr>
              <a:t> Degree Black Beret with 4</a:t>
            </a:r>
            <a:r>
              <a:rPr lang="en-US" sz="1900" baseline="30000" dirty="0" smtClean="0">
                <a:latin typeface="+mj-lt"/>
              </a:rPr>
              <a:t>th</a:t>
            </a:r>
            <a:r>
              <a:rPr lang="en-US" sz="1900" dirty="0" smtClean="0">
                <a:latin typeface="+mj-lt"/>
              </a:rPr>
              <a:t> Degree Metal Badge with appropriate color patch under badge</a:t>
            </a:r>
          </a:p>
          <a:p>
            <a:pPr lvl="0"/>
            <a:r>
              <a:rPr lang="en-US" sz="1900" dirty="0" smtClean="0">
                <a:latin typeface="+mj-lt"/>
              </a:rPr>
              <a:t>Plain Full Collar White Dress Shirt, Button Cuffs (no French cuffs, no button down collar or short sleeve shirt)</a:t>
            </a:r>
          </a:p>
          <a:p>
            <a:pPr lvl="0"/>
            <a:r>
              <a:rPr lang="en-US" sz="1900" dirty="0" smtClean="0">
                <a:latin typeface="+mj-lt"/>
              </a:rPr>
              <a:t>Black Socks and Plain Black “</a:t>
            </a:r>
            <a:r>
              <a:rPr lang="en-US" sz="1900" b="1" u="sng" dirty="0" smtClean="0">
                <a:latin typeface="+mj-lt"/>
              </a:rPr>
              <a:t>Polished</a:t>
            </a:r>
            <a:r>
              <a:rPr lang="en-US" sz="1900" dirty="0" smtClean="0">
                <a:latin typeface="+mj-lt"/>
              </a:rPr>
              <a:t>” Shoes</a:t>
            </a:r>
          </a:p>
          <a:p>
            <a:pPr lvl="0"/>
            <a:r>
              <a:rPr lang="en-US" sz="1900" dirty="0" smtClean="0">
                <a:latin typeface="+mj-lt"/>
              </a:rPr>
              <a:t>Official 4</a:t>
            </a:r>
            <a:r>
              <a:rPr lang="en-US" sz="1900" baseline="30000" dirty="0" smtClean="0">
                <a:latin typeface="+mj-lt"/>
              </a:rPr>
              <a:t>th</a:t>
            </a:r>
            <a:r>
              <a:rPr lang="en-US" sz="1900" dirty="0" smtClean="0">
                <a:latin typeface="+mj-lt"/>
              </a:rPr>
              <a:t> Degree Lapel Pin PG-113</a:t>
            </a:r>
          </a:p>
          <a:p>
            <a:pPr lvl="0"/>
            <a:r>
              <a:rPr lang="en-US" sz="1900" dirty="0" smtClean="0">
                <a:latin typeface="+mj-lt"/>
              </a:rPr>
              <a:t>Incumbent Medal of Office</a:t>
            </a:r>
          </a:p>
          <a:p>
            <a:pPr lvl="0"/>
            <a:r>
              <a:rPr lang="en-US" sz="1900" dirty="0" smtClean="0">
                <a:latin typeface="+mj-lt"/>
              </a:rPr>
              <a:t>Past and Former miniature medals above left pocket (1/4” above pocket)</a:t>
            </a:r>
          </a:p>
          <a:p>
            <a:pPr lvl="0"/>
            <a:r>
              <a:rPr lang="en-US" sz="1900" dirty="0" smtClean="0">
                <a:latin typeface="+mj-lt"/>
              </a:rPr>
              <a:t>Service Baldric and Sword</a:t>
            </a:r>
          </a:p>
          <a:p>
            <a:pPr lvl="0"/>
            <a:r>
              <a:rPr lang="en-US" sz="1900" dirty="0" smtClean="0">
                <a:latin typeface="+mj-lt"/>
              </a:rPr>
              <a:t>White Gloves</a:t>
            </a:r>
          </a:p>
          <a:p>
            <a:pPr lvl="0"/>
            <a:r>
              <a:rPr lang="en-US" sz="1900" dirty="0" smtClean="0">
                <a:latin typeface="+mj-lt"/>
              </a:rPr>
              <a:t>Name badge </a:t>
            </a:r>
            <a:r>
              <a:rPr lang="en-US" sz="1900" dirty="0" smtClean="0">
                <a:latin typeface="+mj-lt"/>
              </a:rPr>
              <a:t>“</a:t>
            </a:r>
            <a:r>
              <a:rPr lang="en-US" sz="1900" b="1" u="sng" dirty="0" smtClean="0">
                <a:latin typeface="+mj-lt"/>
              </a:rPr>
              <a:t>IS</a:t>
            </a:r>
            <a:r>
              <a:rPr lang="en-US" sz="1900" b="1" u="sng" dirty="0" smtClean="0">
                <a:latin typeface="+mj-lt"/>
              </a:rPr>
              <a:t> </a:t>
            </a:r>
            <a:r>
              <a:rPr lang="en-US" sz="1900" b="1" u="sng" dirty="0" smtClean="0">
                <a:latin typeface="+mj-lt"/>
              </a:rPr>
              <a:t>NOT</a:t>
            </a:r>
            <a:r>
              <a:rPr lang="en-US" sz="1900" dirty="0" smtClean="0">
                <a:latin typeface="+mj-lt"/>
              </a:rPr>
              <a:t>” to be </a:t>
            </a:r>
            <a:r>
              <a:rPr lang="en-US" sz="1900" dirty="0" smtClean="0">
                <a:latin typeface="+mj-lt"/>
              </a:rPr>
              <a:t>worn</a:t>
            </a:r>
            <a:r>
              <a:rPr lang="en-US" sz="2000" dirty="0" smtClean="0">
                <a:latin typeface="+mj-lt"/>
              </a:rPr>
              <a:t> when wearing the Uniform</a:t>
            </a:r>
            <a:endParaRPr lang="en-US" sz="1900" dirty="0">
              <a:latin typeface="+mj-lt"/>
            </a:endParaRPr>
          </a:p>
        </p:txBody>
      </p:sp>
      <p:sp>
        <p:nvSpPr>
          <p:cNvPr id="4" name="Title 1"/>
          <p:cNvSpPr>
            <a:spLocks noGrp="1"/>
          </p:cNvSpPr>
          <p:nvPr>
            <p:ph type="title"/>
          </p:nvPr>
        </p:nvSpPr>
        <p:spPr>
          <a:xfrm>
            <a:off x="914400" y="274638"/>
            <a:ext cx="7315200" cy="868362"/>
          </a:xfrm>
        </p:spPr>
        <p:txBody>
          <a:bodyPr/>
          <a:lstStyle/>
          <a:p>
            <a:pPr algn="ctr"/>
            <a:r>
              <a:rPr lang="en-US" b="1" dirty="0" smtClean="0">
                <a:solidFill>
                  <a:schemeClr val="tx1"/>
                </a:solidFill>
              </a:rPr>
              <a:t>4</a:t>
            </a:r>
            <a:r>
              <a:rPr lang="en-US" b="1" baseline="30000" dirty="0" smtClean="0">
                <a:solidFill>
                  <a:schemeClr val="tx1"/>
                </a:solidFill>
              </a:rPr>
              <a:t>th</a:t>
            </a:r>
            <a:r>
              <a:rPr lang="en-US" b="1" dirty="0" smtClean="0">
                <a:solidFill>
                  <a:schemeClr val="tx1"/>
                </a:solidFill>
              </a:rPr>
              <a:t> Degree Color Corps Attire</a:t>
            </a:r>
            <a:endParaRPr lang="en-US" b="1" dirty="0">
              <a:solidFill>
                <a:schemeClr val="tx1"/>
              </a:solidFill>
            </a:endParaRPr>
          </a:p>
        </p:txBody>
      </p:sp>
      <p:pic>
        <p:nvPicPr>
          <p:cNvPr id="26625" name="Picture 1"/>
          <p:cNvPicPr>
            <a:picLocks noChangeAspect="1" noChangeArrowheads="1"/>
          </p:cNvPicPr>
          <p:nvPr/>
        </p:nvPicPr>
        <p:blipFill>
          <a:blip r:embed="rId2" cstate="print"/>
          <a:srcRect/>
          <a:stretch>
            <a:fillRect/>
          </a:stretch>
        </p:blipFill>
        <p:spPr bwMode="auto">
          <a:xfrm>
            <a:off x="6172200" y="1371600"/>
            <a:ext cx="2724484" cy="4819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Equity</Template>
  <TotalTime>5771</TotalTime>
  <Words>1541</Words>
  <Application>Microsoft Office PowerPoint</Application>
  <PresentationFormat>On-screen Show (4:3)</PresentationFormat>
  <Paragraphs>119</Paragraphs>
  <Slides>23</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23</vt:i4>
      </vt:variant>
    </vt:vector>
  </HeadingPairs>
  <TitlesOfParts>
    <vt:vector size="25" baseType="lpstr">
      <vt:lpstr>Equity</vt:lpstr>
      <vt:lpstr>Acrobat Document</vt:lpstr>
      <vt:lpstr>2019 Color Corps Training Provincial Meeting</vt:lpstr>
      <vt:lpstr>Opening Prayer</vt:lpstr>
      <vt:lpstr>Pledge of Allegiance</vt:lpstr>
      <vt:lpstr>Training Outline </vt:lpstr>
      <vt:lpstr>Color Corps Overview</vt:lpstr>
      <vt:lpstr>Color Corps Overview – cont.</vt:lpstr>
      <vt:lpstr>Color Corps Overview – cont.</vt:lpstr>
      <vt:lpstr>4th Degree Member Attire</vt:lpstr>
      <vt:lpstr>4th Degree Color Corps Attire</vt:lpstr>
      <vt:lpstr>Color Corps Appearance</vt:lpstr>
      <vt:lpstr>Color Corps Appearance</vt:lpstr>
      <vt:lpstr>Color Corps Appearance</vt:lpstr>
      <vt:lpstr>Color Corps Appearance</vt:lpstr>
      <vt:lpstr>Supreme Directives</vt:lpstr>
      <vt:lpstr>Supreme Directives – cont.</vt:lpstr>
      <vt:lpstr>Supreme Directives – cont.</vt:lpstr>
      <vt:lpstr>Supreme Directives – cont.</vt:lpstr>
      <vt:lpstr>Supreme Directives – cont.</vt:lpstr>
      <vt:lpstr>Supreme Directives – cont.</vt:lpstr>
      <vt:lpstr>Supreme Directives – cont.</vt:lpstr>
      <vt:lpstr>Conditioning Your Beret</vt:lpstr>
      <vt:lpstr>Conditioning Your Beret</vt:lpstr>
      <vt:lpstr>QUESTIONS?</vt:lpstr>
    </vt:vector>
  </TitlesOfParts>
  <Company>Grizli777</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2019 Color Corps Training</dc:title>
  <dc:creator>Windows User</dc:creator>
  <cp:lastModifiedBy>Windows User</cp:lastModifiedBy>
  <cp:revision>23</cp:revision>
  <dcterms:created xsi:type="dcterms:W3CDTF">2019-09-19T21:01:27Z</dcterms:created>
  <dcterms:modified xsi:type="dcterms:W3CDTF">2019-10-14T17:12:51Z</dcterms:modified>
</cp:coreProperties>
</file>