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70" r:id="rId5"/>
    <p:sldId id="257" r:id="rId6"/>
    <p:sldId id="258" r:id="rId7"/>
    <p:sldId id="259" r:id="rId8"/>
    <p:sldId id="262" r:id="rId9"/>
    <p:sldId id="263" r:id="rId10"/>
    <p:sldId id="264" r:id="rId11"/>
    <p:sldId id="265" r:id="rId12"/>
    <p:sldId id="266" r:id="rId13"/>
    <p:sldId id="267" r:id="rId14"/>
    <p:sldId id="268" r:id="rId15"/>
    <p:sldId id="271"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33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BFC03-063C-4CC2-B1C0-995F0ED229B2}" type="datetimeFigureOut">
              <a:rPr lang="en-US" smtClean="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127419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BFC03-063C-4CC2-B1C0-995F0ED229B2}" type="datetimeFigureOut">
              <a:rPr lang="en-US" smtClean="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245176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BFC03-063C-4CC2-B1C0-995F0ED229B2}" type="datetimeFigureOut">
              <a:rPr lang="en-US" smtClean="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214104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BFC03-063C-4CC2-B1C0-995F0ED229B2}" type="datetimeFigureOut">
              <a:rPr lang="en-US" smtClean="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190351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CBFC03-063C-4CC2-B1C0-995F0ED229B2}" type="datetimeFigureOut">
              <a:rPr lang="en-US" smtClean="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2731856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BFC03-063C-4CC2-B1C0-995F0ED229B2}" type="datetimeFigureOut">
              <a:rPr lang="en-US" smtClean="0"/>
              <a:pPr/>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66362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BFC03-063C-4CC2-B1C0-995F0ED229B2}" type="datetimeFigureOut">
              <a:rPr lang="en-US" smtClean="0"/>
              <a:pPr/>
              <a:t>10/8/2018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3228196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BFC03-063C-4CC2-B1C0-995F0ED229B2}" type="datetimeFigureOut">
              <a:rPr lang="en-US" smtClean="0"/>
              <a:pPr/>
              <a:t>10/8/2018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271830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BFC03-063C-4CC2-B1C0-995F0ED229B2}" type="datetimeFigureOut">
              <a:rPr lang="en-US" smtClean="0"/>
              <a:pPr/>
              <a:t>10/8/2018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381755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CBFC03-063C-4CC2-B1C0-995F0ED229B2}" type="datetimeFigureOut">
              <a:rPr lang="en-US" smtClean="0"/>
              <a:pPr/>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24685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CBFC03-063C-4CC2-B1C0-995F0ED229B2}" type="datetimeFigureOut">
              <a:rPr lang="en-US" smtClean="0"/>
              <a:pPr/>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2198669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BFC03-063C-4CC2-B1C0-995F0ED229B2}" type="datetimeFigureOut">
              <a:rPr lang="en-US" smtClean="0"/>
              <a:pPr/>
              <a:t>10/8/2018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3957440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1819" y="0"/>
            <a:ext cx="9144000" cy="2387600"/>
          </a:xfrm>
        </p:spPr>
        <p:txBody>
          <a:bodyPr>
            <a:normAutofit fontScale="90000"/>
          </a:bodyPr>
          <a:lstStyle/>
          <a:p>
            <a:r>
              <a:rPr lang="en-US" dirty="0" smtClean="0"/>
              <a:t>2018</a:t>
            </a:r>
            <a:br>
              <a:rPr lang="en-US" dirty="0" smtClean="0"/>
            </a:br>
            <a:r>
              <a:rPr lang="en-US" dirty="0" smtClean="0"/>
              <a:t>Faithful Pilot and Sentinel Training</a:t>
            </a:r>
            <a:endParaRPr lang="en-US" dirty="0"/>
          </a:p>
        </p:txBody>
      </p:sp>
      <p:sp>
        <p:nvSpPr>
          <p:cNvPr id="3" name="Subtitle 2"/>
          <p:cNvSpPr>
            <a:spLocks noGrp="1"/>
          </p:cNvSpPr>
          <p:nvPr>
            <p:ph type="subTitle" idx="1"/>
          </p:nvPr>
        </p:nvSpPr>
        <p:spPr>
          <a:xfrm>
            <a:off x="1657002" y="6257954"/>
            <a:ext cx="9144000" cy="425479"/>
          </a:xfrm>
        </p:spPr>
        <p:txBody>
          <a:bodyPr/>
          <a:lstStyle/>
          <a:p>
            <a:r>
              <a:rPr lang="en-US" dirty="0" smtClean="0"/>
              <a:t>Former Master Francesco Iannaggi</a:t>
            </a:r>
            <a:endParaRPr lang="en-US" dirty="0"/>
          </a:p>
        </p:txBody>
      </p:sp>
      <p:pic>
        <p:nvPicPr>
          <p:cNvPr id="4" name="Picture 3" descr="C:\Users\g7750787\Pictures\oheader_logo.gif"/>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5019" y="2509059"/>
            <a:ext cx="3657600" cy="3352800"/>
          </a:xfrm>
          <a:prstGeom prst="rect">
            <a:avLst/>
          </a:prstGeom>
          <a:noFill/>
          <a:ln>
            <a:noFill/>
          </a:ln>
        </p:spPr>
      </p:pic>
    </p:spTree>
    <p:extLst>
      <p:ext uri="{BB962C8B-B14F-4D97-AF65-F5344CB8AC3E}">
        <p14:creationId xmlns:p14="http://schemas.microsoft.com/office/powerpoint/2010/main" xmlns="" val="210632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Meeting- Activities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 </a:t>
            </a:r>
            <a:r>
              <a:rPr lang="en-US" dirty="0" smtClean="0"/>
              <a:t>As the Pilot and Sentinels you are responsible to set up any pre meeting activities, such as, a meal, Rosary, Mass, etc.</a:t>
            </a:r>
          </a:p>
          <a:p>
            <a:pPr>
              <a:buFont typeface="Wingdings" panose="05000000000000000000" pitchFamily="2" charset="2"/>
              <a:buChar char="v"/>
            </a:pPr>
            <a:r>
              <a:rPr lang="en-US" dirty="0" smtClean="0"/>
              <a:t>If you have a meal/Mass etc. then the National Colors should be on display (this may require transporting the Colors to the Chamber once the activity is over as they must be in the Chamber when the Assembly is in session)</a:t>
            </a:r>
          </a:p>
          <a:p>
            <a:pPr>
              <a:buFont typeface="Wingdings" panose="05000000000000000000" pitchFamily="2" charset="2"/>
              <a:buChar char="v"/>
            </a:pPr>
            <a:r>
              <a:rPr lang="en-US" dirty="0" smtClean="0"/>
              <a:t>As the Pilot and Sentinels you are responsible to take down and clean up any pre meeting activities, such as, a meal, Rosary, Mass, etc.</a:t>
            </a:r>
          </a:p>
          <a:p>
            <a:pPr marL="0" indent="0">
              <a:buNone/>
            </a:pPr>
            <a:endParaRPr lang="en-US" dirty="0"/>
          </a:p>
        </p:txBody>
      </p:sp>
    </p:spTree>
    <p:extLst>
      <p:ext uri="{BB962C8B-B14F-4D97-AF65-F5344CB8AC3E}">
        <p14:creationId xmlns:p14="http://schemas.microsoft.com/office/powerpoint/2010/main" xmlns="" val="558234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Assembly Meeting</a:t>
            </a:r>
            <a:endParaRPr lang="en-US" dirty="0"/>
          </a:p>
        </p:txBody>
      </p:sp>
      <p:sp>
        <p:nvSpPr>
          <p:cNvPr id="3" name="Content Placeholder 2"/>
          <p:cNvSpPr>
            <a:spLocks noGrp="1"/>
          </p:cNvSpPr>
          <p:nvPr>
            <p:ph idx="1"/>
          </p:nvPr>
        </p:nvSpPr>
        <p:spPr/>
        <p:txBody>
          <a:bodyPr/>
          <a:lstStyle/>
          <a:p>
            <a:r>
              <a:rPr lang="en-US" dirty="0" smtClean="0"/>
              <a:t>Pilot assumes his role as a Chair Officer with parts in the formal opening and closing of the Meeting.  These parts should be memorized and recited from memory.</a:t>
            </a:r>
          </a:p>
          <a:p>
            <a:r>
              <a:rPr lang="en-US" dirty="0" smtClean="0"/>
              <a:t>Sentinels will assume there positions at the door(s) of the Chamber and control flow into and out of the Chamber at all times</a:t>
            </a:r>
          </a:p>
          <a:p>
            <a:pPr lvl="1"/>
            <a:r>
              <a:rPr lang="en-US" dirty="0" smtClean="0"/>
              <a:t>Remember that no one not fully qualified as a Fourth (Patriotic) Degree Brother may enter the Chamber during the Assembly Business Meeting without the expressed permission of the Faithful Navigator.</a:t>
            </a:r>
          </a:p>
          <a:p>
            <a:pPr lvl="1"/>
            <a:r>
              <a:rPr lang="en-US" dirty="0" smtClean="0"/>
              <a:t>Sentinels are also to serve as the Sergeant at Arms and insure unruly individuals are removed from the Chamber at the direction of the Faithful Navigator</a:t>
            </a:r>
            <a:endParaRPr lang="en-US" dirty="0"/>
          </a:p>
        </p:txBody>
      </p:sp>
    </p:spTree>
    <p:extLst>
      <p:ext uri="{BB962C8B-B14F-4D97-AF65-F5344CB8AC3E}">
        <p14:creationId xmlns:p14="http://schemas.microsoft.com/office/powerpoint/2010/main" xmlns="" val="2222051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Meeting Duties</a:t>
            </a:r>
            <a:endParaRPr lang="en-US" dirty="0"/>
          </a:p>
        </p:txBody>
      </p:sp>
      <p:sp>
        <p:nvSpPr>
          <p:cNvPr id="3" name="Content Placeholder 2"/>
          <p:cNvSpPr>
            <a:spLocks noGrp="1"/>
          </p:cNvSpPr>
          <p:nvPr>
            <p:ph idx="1"/>
          </p:nvPr>
        </p:nvSpPr>
        <p:spPr/>
        <p:txBody>
          <a:bodyPr/>
          <a:lstStyle/>
          <a:p>
            <a:pPr marL="0" indent="0">
              <a:buNone/>
            </a:pPr>
            <a:r>
              <a:rPr lang="en-US" dirty="0" smtClean="0"/>
              <a:t>The Faithful Pilot and his Sentinels are responsible for</a:t>
            </a:r>
          </a:p>
          <a:p>
            <a:pPr>
              <a:buFont typeface="Wingdings" panose="05000000000000000000" pitchFamily="2" charset="2"/>
              <a:buChar char="ü"/>
            </a:pPr>
            <a:r>
              <a:rPr lang="en-US" dirty="0" smtClean="0"/>
              <a:t> </a:t>
            </a:r>
            <a:r>
              <a:rPr lang="en-US" sz="2400" dirty="0" smtClean="0"/>
              <a:t>returning the Chambers to the set up prior to the meeting with all chairs and tables back in position </a:t>
            </a:r>
          </a:p>
          <a:p>
            <a:pPr>
              <a:buFont typeface="Wingdings" panose="05000000000000000000" pitchFamily="2" charset="2"/>
              <a:buChar char="ü"/>
            </a:pPr>
            <a:r>
              <a:rPr lang="en-US" sz="2400" dirty="0" smtClean="0"/>
              <a:t>Gathering all Assembly property and storing it properly</a:t>
            </a:r>
          </a:p>
          <a:p>
            <a:pPr lvl="1">
              <a:buFont typeface="Wingdings" panose="05000000000000000000" pitchFamily="2" charset="2"/>
              <a:buChar char="ü"/>
            </a:pPr>
            <a:r>
              <a:rPr lang="en-US" sz="2000" dirty="0" smtClean="0"/>
              <a:t>One Sentinel should be assigned to collect all the Assembly’s Officer Jewels and storing them</a:t>
            </a:r>
          </a:p>
          <a:p>
            <a:pPr lvl="1">
              <a:buFont typeface="Wingdings" panose="05000000000000000000" pitchFamily="2" charset="2"/>
              <a:buChar char="ü"/>
            </a:pPr>
            <a:r>
              <a:rPr lang="en-US" sz="2000" dirty="0" smtClean="0"/>
              <a:t>One Sentinel should be assigned to pick up all the trash and sweep the floor as required</a:t>
            </a:r>
          </a:p>
          <a:p>
            <a:pPr>
              <a:buFont typeface="Wingdings" panose="05000000000000000000" pitchFamily="2" charset="2"/>
              <a:buChar char="ü"/>
            </a:pPr>
            <a:r>
              <a:rPr lang="en-US" sz="2400" dirty="0" smtClean="0"/>
              <a:t>Insuring all lights are off</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xmlns="" val="1614707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of Assembly Property</a:t>
            </a:r>
            <a:endParaRPr lang="en-US" dirty="0"/>
          </a:p>
        </p:txBody>
      </p:sp>
      <p:sp>
        <p:nvSpPr>
          <p:cNvPr id="3" name="Content Placeholder 2"/>
          <p:cNvSpPr>
            <a:spLocks noGrp="1"/>
          </p:cNvSpPr>
          <p:nvPr>
            <p:ph idx="1"/>
          </p:nvPr>
        </p:nvSpPr>
        <p:spPr/>
        <p:txBody>
          <a:bodyPr/>
          <a:lstStyle/>
          <a:p>
            <a:r>
              <a:rPr lang="en-US" dirty="0" smtClean="0"/>
              <a:t>The Pilot is the Care taker of all the Assembly property</a:t>
            </a:r>
          </a:p>
          <a:p>
            <a:r>
              <a:rPr lang="en-US" dirty="0" smtClean="0"/>
              <a:t>The Pilot should at least annually inventory all property</a:t>
            </a:r>
          </a:p>
          <a:p>
            <a:pPr lvl="1"/>
            <a:r>
              <a:rPr lang="en-US" dirty="0" smtClean="0"/>
              <a:t>This includes items for pre meeting meals and alike </a:t>
            </a:r>
          </a:p>
          <a:p>
            <a:pPr lvl="1"/>
            <a:r>
              <a:rPr lang="en-US" dirty="0" smtClean="0"/>
              <a:t>This includes all certificates and files</a:t>
            </a:r>
          </a:p>
          <a:p>
            <a:r>
              <a:rPr lang="en-US" dirty="0" smtClean="0"/>
              <a:t>The Pilot is the keeper of all memorial items</a:t>
            </a:r>
          </a:p>
          <a:p>
            <a:pPr lvl="1"/>
            <a:r>
              <a:rPr lang="en-US" dirty="0" smtClean="0"/>
              <a:t>This includes Chalices, Memorial Plaques and books,</a:t>
            </a:r>
          </a:p>
          <a:p>
            <a:r>
              <a:rPr lang="en-US" dirty="0" smtClean="0"/>
              <a:t>The Pilot is the keeper of all donated Regalia items</a:t>
            </a:r>
          </a:p>
          <a:p>
            <a:r>
              <a:rPr lang="en-US" dirty="0" smtClean="0"/>
              <a:t>The Pilot must report to the Faithful Navigator at least annually the status of the Assembly equipment</a:t>
            </a:r>
            <a:endParaRPr lang="en-US" dirty="0"/>
          </a:p>
        </p:txBody>
      </p:sp>
    </p:spTree>
    <p:extLst>
      <p:ext uri="{BB962C8B-B14F-4D97-AF65-F5344CB8AC3E}">
        <p14:creationId xmlns:p14="http://schemas.microsoft.com/office/powerpoint/2010/main" xmlns="" val="375273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lstStyle/>
          <a:p>
            <a:r>
              <a:rPr lang="en-US" dirty="0" smtClean="0"/>
              <a:t>The Faithful Pilot is the 4</a:t>
            </a:r>
            <a:r>
              <a:rPr lang="en-US" baseline="30000" dirty="0" smtClean="0"/>
              <a:t>th</a:t>
            </a:r>
            <a:r>
              <a:rPr lang="en-US" dirty="0" smtClean="0"/>
              <a:t> Chair Officer and as such is an important Officer in the Assembly.  </a:t>
            </a:r>
            <a:endParaRPr lang="en-US" dirty="0"/>
          </a:p>
          <a:p>
            <a:r>
              <a:rPr lang="en-US" dirty="0" smtClean="0"/>
              <a:t>No one should accept the Pilot’s position unless they are willing to follow the normal succession plan:</a:t>
            </a:r>
          </a:p>
          <a:p>
            <a:pPr lvl="1"/>
            <a:r>
              <a:rPr lang="en-US" dirty="0" smtClean="0"/>
              <a:t>Pilot to Captain to Navigator to Admiral to Trustee</a:t>
            </a:r>
          </a:p>
          <a:p>
            <a:pPr lvl="1"/>
            <a:r>
              <a:rPr lang="en-US" dirty="0" smtClean="0"/>
              <a:t>It is not a position for life and should not be held for more than two terms </a:t>
            </a:r>
          </a:p>
          <a:p>
            <a:r>
              <a:rPr lang="en-US" dirty="0" smtClean="0"/>
              <a:t>The Sentinel position is the first of the Officer positions, here you learn about the functioning of the Assembly and Sentinels should seek to advance to higher positions in the Assembly Officer Corps in due time</a:t>
            </a:r>
          </a:p>
        </p:txBody>
      </p:sp>
      <p:pic>
        <p:nvPicPr>
          <p:cNvPr id="4" name="Picture 3" descr="C:\Users\g7750787\AppData\Local\Microsoft\Windows\Temporary Internet Files\Content.IE5\QOPLHY9O\MC900434389[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23265" y="119401"/>
            <a:ext cx="1392606" cy="1571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8510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g7750787\Documents\My Documents\My Pictures\Post Turtle.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87608" y="1803889"/>
            <a:ext cx="6331873" cy="474890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33400" y="2381250"/>
            <a:ext cx="2143125" cy="1754326"/>
          </a:xfrm>
          <a:prstGeom prst="rect">
            <a:avLst/>
          </a:prstGeom>
          <a:noFill/>
        </p:spPr>
        <p:txBody>
          <a:bodyPr wrap="square" rtlCol="0">
            <a:spAutoFit/>
          </a:bodyPr>
          <a:lstStyle/>
          <a:p>
            <a:r>
              <a:rPr lang="en-US" sz="5400" b="1" i="1" dirty="0" smtClean="0">
                <a:solidFill>
                  <a:srgbClr val="FF0000"/>
                </a:solidFill>
                <a:latin typeface="Times New Roman" panose="02020603050405020304" pitchFamily="18" charset="0"/>
                <a:cs typeface="Times New Roman" panose="02020603050405020304" pitchFamily="18" charset="0"/>
              </a:rPr>
              <a:t>Don’t be a</a:t>
            </a:r>
            <a:endParaRPr lang="en-US" sz="5400" b="1" i="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667875" y="2390775"/>
            <a:ext cx="2219325" cy="1938992"/>
          </a:xfrm>
          <a:prstGeom prst="rect">
            <a:avLst/>
          </a:prstGeom>
          <a:noFill/>
        </p:spPr>
        <p:txBody>
          <a:bodyPr wrap="square" rtlCol="0">
            <a:spAutoFit/>
          </a:bodyPr>
          <a:lstStyle/>
          <a:p>
            <a:r>
              <a:rPr lang="en-US" sz="6000" b="1" i="1" dirty="0" smtClean="0">
                <a:solidFill>
                  <a:srgbClr val="FF0000"/>
                </a:solidFill>
                <a:latin typeface="Times New Roman" panose="02020603050405020304" pitchFamily="18" charset="0"/>
                <a:cs typeface="Times New Roman" panose="02020603050405020304" pitchFamily="18" charset="0"/>
              </a:rPr>
              <a:t>Post Turtle</a:t>
            </a:r>
            <a:endParaRPr lang="en-US" sz="6000" b="1" i="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964276" y="324196"/>
            <a:ext cx="10407535" cy="1200329"/>
          </a:xfrm>
          <a:prstGeom prst="rect">
            <a:avLst/>
          </a:prstGeom>
          <a:noFill/>
        </p:spPr>
        <p:txBody>
          <a:bodyPr wrap="square" rtlCol="0">
            <a:spAutoFit/>
          </a:bodyPr>
          <a:lstStyle/>
          <a:p>
            <a:r>
              <a:rPr lang="en-US" sz="3600" dirty="0" smtClean="0"/>
              <a:t>Know your Job and do not be afraid to ask questions and offer suggestions for improvement</a:t>
            </a:r>
            <a:endParaRPr lang="en-US" sz="3600" dirty="0"/>
          </a:p>
        </p:txBody>
      </p:sp>
    </p:spTree>
    <p:extLst>
      <p:ext uri="{BB962C8B-B14F-4D97-AF65-F5344CB8AC3E}">
        <p14:creationId xmlns:p14="http://schemas.microsoft.com/office/powerpoint/2010/main" xmlns="" val="965873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latin typeface="Times New Roman" panose="02020603050405020304" pitchFamily="18" charset="0"/>
                <a:cs typeface="Times New Roman" panose="02020603050405020304" pitchFamily="18" charset="0"/>
              </a:rPr>
              <a:t>?Questions?</a:t>
            </a:r>
            <a:endParaRPr lang="en-US" sz="7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70870" y="1943873"/>
            <a:ext cx="7986390" cy="4571334"/>
          </a:xfrm>
          <a:prstGeom prst="rect">
            <a:avLst/>
          </a:prstGeom>
        </p:spPr>
      </p:pic>
    </p:spTree>
    <p:extLst>
      <p:ext uri="{BB962C8B-B14F-4D97-AF65-F5344CB8AC3E}">
        <p14:creationId xmlns:p14="http://schemas.microsoft.com/office/powerpoint/2010/main" xmlns="" val="3388286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10EF02-52CD-4F11-9820-94EAF15C60F3}"/>
              </a:ext>
            </a:extLst>
          </p:cNvPr>
          <p:cNvSpPr>
            <a:spLocks noGrp="1"/>
          </p:cNvSpPr>
          <p:nvPr>
            <p:ph type="title"/>
          </p:nvPr>
        </p:nvSpPr>
        <p:spPr>
          <a:xfrm>
            <a:off x="3559769" y="47803"/>
            <a:ext cx="6351148" cy="1325563"/>
          </a:xfrm>
        </p:spPr>
        <p:txBody>
          <a:bodyPr/>
          <a:lstStyle/>
          <a:p>
            <a:r>
              <a:rPr lang="en-US" dirty="0">
                <a:latin typeface="Algerian" panose="04020705040A02060702" pitchFamily="82" charset="0"/>
              </a:rPr>
              <a:t>Opening Prayer</a:t>
            </a:r>
          </a:p>
        </p:txBody>
      </p:sp>
      <p:sp>
        <p:nvSpPr>
          <p:cNvPr id="4" name="Slide Number Placeholder 3">
            <a:extLst>
              <a:ext uri="{FF2B5EF4-FFF2-40B4-BE49-F238E27FC236}">
                <a16:creationId xmlns:a16="http://schemas.microsoft.com/office/drawing/2014/main" xmlns="" id="{0A366566-2837-46CA-B508-0C26CF0EA487}"/>
              </a:ext>
            </a:extLst>
          </p:cNvPr>
          <p:cNvSpPr>
            <a:spLocks noGrp="1"/>
          </p:cNvSpPr>
          <p:nvPr>
            <p:ph type="sldNum" sz="quarter" idx="12"/>
          </p:nvPr>
        </p:nvSpPr>
        <p:spPr/>
        <p:txBody>
          <a:bodyPr/>
          <a:lstStyle/>
          <a:p>
            <a:fld id="{E6963C69-BFBA-47C9-BA15-54118ED1CD71}" type="slidenum">
              <a:rPr lang="en-US" smtClean="0"/>
              <a:pPr/>
              <a:t>2</a:t>
            </a:fld>
            <a:endParaRPr lang="en-US" dirty="0"/>
          </a:p>
        </p:txBody>
      </p:sp>
      <p:pic>
        <p:nvPicPr>
          <p:cNvPr id="1026" name="Picture 2" descr="Image result for praying hands images fre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14207" y="320193"/>
            <a:ext cx="1952625" cy="234315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gnm.org/wp-content/uploads/2015/07/May1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72447" y="1373366"/>
            <a:ext cx="7041759" cy="528132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6" descr="Image result for praying knigh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Image result for praying knight"/>
          <p:cNvSpPr>
            <a:spLocks noChangeAspect="1" noChangeArrowheads="1"/>
          </p:cNvSpPr>
          <p:nvPr/>
        </p:nvSpPr>
        <p:spPr bwMode="auto">
          <a:xfrm>
            <a:off x="130511" y="4364182"/>
            <a:ext cx="2072362" cy="207236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Praying knigh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614206" y="4460631"/>
            <a:ext cx="2563668" cy="2078281"/>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PARTAGE DE TEMPLAR MUSIC.........SUR FACEBOOK............"/>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7975" y="4305009"/>
            <a:ext cx="1935538" cy="2131542"/>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30511" y="160337"/>
            <a:ext cx="1841164" cy="2454885"/>
          </a:xfrm>
          <a:prstGeom prst="rect">
            <a:avLst/>
          </a:prstGeom>
        </p:spPr>
      </p:pic>
    </p:spTree>
    <p:extLst>
      <p:ext uri="{BB962C8B-B14F-4D97-AF65-F5344CB8AC3E}">
        <p14:creationId xmlns:p14="http://schemas.microsoft.com/office/powerpoint/2010/main" xmlns="" val="2356274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10EF02-52CD-4F11-9820-94EAF15C60F3}"/>
              </a:ext>
            </a:extLst>
          </p:cNvPr>
          <p:cNvSpPr>
            <a:spLocks noGrp="1"/>
          </p:cNvSpPr>
          <p:nvPr>
            <p:ph type="title"/>
          </p:nvPr>
        </p:nvSpPr>
        <p:spPr>
          <a:xfrm>
            <a:off x="3559768" y="47803"/>
            <a:ext cx="7005707" cy="1325563"/>
          </a:xfrm>
        </p:spPr>
        <p:txBody>
          <a:bodyPr/>
          <a:lstStyle/>
          <a:p>
            <a:r>
              <a:rPr lang="en-US" dirty="0" smtClean="0">
                <a:latin typeface="Algerian" panose="04020705040A02060702" pitchFamily="82" charset="0"/>
              </a:rPr>
              <a:t>Pledge of Allegiance</a:t>
            </a:r>
            <a:endParaRPr lang="en-US" dirty="0">
              <a:latin typeface="Algerian" panose="04020705040A02060702" pitchFamily="82" charset="0"/>
            </a:endParaRPr>
          </a:p>
        </p:txBody>
      </p:sp>
      <p:sp>
        <p:nvSpPr>
          <p:cNvPr id="4" name="Slide Number Placeholder 3">
            <a:extLst>
              <a:ext uri="{FF2B5EF4-FFF2-40B4-BE49-F238E27FC236}">
                <a16:creationId xmlns:a16="http://schemas.microsoft.com/office/drawing/2014/main" xmlns="" id="{0A366566-2837-46CA-B508-0C26CF0EA487}"/>
              </a:ext>
            </a:extLst>
          </p:cNvPr>
          <p:cNvSpPr>
            <a:spLocks noGrp="1"/>
          </p:cNvSpPr>
          <p:nvPr>
            <p:ph type="sldNum" sz="quarter" idx="12"/>
          </p:nvPr>
        </p:nvSpPr>
        <p:spPr/>
        <p:txBody>
          <a:bodyPr/>
          <a:lstStyle/>
          <a:p>
            <a:fld id="{E6963C69-BFBA-47C9-BA15-54118ED1CD71}" type="slidenum">
              <a:rPr lang="en-US" smtClean="0"/>
              <a:pPr/>
              <a:t>3</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24500" y="3048000"/>
            <a:ext cx="1143000" cy="762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02131" y="1009111"/>
            <a:ext cx="7052794" cy="459964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3489" y="3810000"/>
            <a:ext cx="2096366" cy="238143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757201" y="1200239"/>
            <a:ext cx="2117207" cy="140493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03489" y="209549"/>
            <a:ext cx="2096366" cy="279515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778042" y="3561195"/>
            <a:ext cx="2096366" cy="2795155"/>
          </a:xfrm>
          <a:prstGeom prst="rect">
            <a:avLst/>
          </a:prstGeom>
        </p:spPr>
      </p:pic>
    </p:spTree>
    <p:extLst>
      <p:ext uri="{BB962C8B-B14F-4D97-AF65-F5344CB8AC3E}">
        <p14:creationId xmlns:p14="http://schemas.microsoft.com/office/powerpoint/2010/main" xmlns="" val="3672912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g7750787\Documents\My Documents\My Pictures\Post Turtle.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87608" y="1803889"/>
            <a:ext cx="6331873" cy="474890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33400" y="2381250"/>
            <a:ext cx="2143125" cy="1754326"/>
          </a:xfrm>
          <a:prstGeom prst="rect">
            <a:avLst/>
          </a:prstGeom>
          <a:noFill/>
        </p:spPr>
        <p:txBody>
          <a:bodyPr wrap="square" rtlCol="0">
            <a:spAutoFit/>
          </a:bodyPr>
          <a:lstStyle/>
          <a:p>
            <a:r>
              <a:rPr lang="en-US" sz="5400" b="1" i="1" dirty="0" smtClean="0">
                <a:solidFill>
                  <a:srgbClr val="FF0000"/>
                </a:solidFill>
                <a:latin typeface="Times New Roman" panose="02020603050405020304" pitchFamily="18" charset="0"/>
                <a:cs typeface="Times New Roman" panose="02020603050405020304" pitchFamily="18" charset="0"/>
              </a:rPr>
              <a:t>Don’t be a</a:t>
            </a:r>
            <a:endParaRPr lang="en-US" sz="5400" b="1" i="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667875" y="2390775"/>
            <a:ext cx="2219325" cy="1938992"/>
          </a:xfrm>
          <a:prstGeom prst="rect">
            <a:avLst/>
          </a:prstGeom>
          <a:noFill/>
        </p:spPr>
        <p:txBody>
          <a:bodyPr wrap="square" rtlCol="0">
            <a:spAutoFit/>
          </a:bodyPr>
          <a:lstStyle/>
          <a:p>
            <a:r>
              <a:rPr lang="en-US" sz="6000" b="1" i="1" dirty="0" smtClean="0">
                <a:solidFill>
                  <a:srgbClr val="FF0000"/>
                </a:solidFill>
                <a:latin typeface="Times New Roman" panose="02020603050405020304" pitchFamily="18" charset="0"/>
                <a:cs typeface="Times New Roman" panose="02020603050405020304" pitchFamily="18" charset="0"/>
              </a:rPr>
              <a:t>Post Turtle</a:t>
            </a:r>
            <a:endParaRPr lang="en-US" sz="60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33163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8410"/>
          </a:xfrm>
        </p:spPr>
        <p:txBody>
          <a:bodyPr/>
          <a:lstStyle/>
          <a:p>
            <a:r>
              <a:rPr lang="en-US" dirty="0" smtClean="0">
                <a:solidFill>
                  <a:srgbClr val="FF0000"/>
                </a:solidFill>
              </a:rPr>
              <a:t>So Just what is your Job as the Faithful Pilot?</a:t>
            </a:r>
            <a:endParaRPr lang="en-US" dirty="0"/>
          </a:p>
        </p:txBody>
      </p:sp>
      <p:pic>
        <p:nvPicPr>
          <p:cNvPr id="4" name="Picture 2" descr="C:\Users\g7750787\AppData\Local\Microsoft\Windows\Temporary Internet Files\Content.IE5\NWRT7592\MM900282747[1].gif"/>
          <p:cNvPicPr>
            <a:picLocks noGrp="1" noChangeAspect="1" noChangeArrowheads="1" noCro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44200" y="154538"/>
            <a:ext cx="1219200" cy="12192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838199" y="1263536"/>
            <a:ext cx="10857807" cy="5262979"/>
          </a:xfrm>
          <a:prstGeom prst="rect">
            <a:avLst/>
          </a:prstGeom>
        </p:spPr>
        <p:txBody>
          <a:bodyPr wrap="square">
            <a:spAutoFit/>
          </a:bodyPr>
          <a:lstStyle/>
          <a:p>
            <a:pPr marL="457200" lvl="0" indent="-457200">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Perform the Duties of the Warden in the Third Degree Council.</a:t>
            </a:r>
          </a:p>
          <a:p>
            <a:pPr marL="457200" lvl="0" indent="-457200">
              <a:buFont typeface="Wingdings" panose="05000000000000000000" pitchFamily="2" charset="2"/>
              <a:buChar char="ü"/>
            </a:pPr>
            <a:r>
              <a:rPr lang="en-US" sz="2800" dirty="0" smtClean="0">
                <a:solidFill>
                  <a:srgbClr val="000099"/>
                </a:solidFill>
                <a:latin typeface="Times New Roman" panose="02020603050405020304" pitchFamily="18" charset="0"/>
                <a:cs typeface="Times New Roman" panose="02020603050405020304" pitchFamily="18" charset="0"/>
              </a:rPr>
              <a:t>Is responsible for the arrangement of the assembly chamber. </a:t>
            </a:r>
          </a:p>
          <a:p>
            <a:pPr marL="457200" lvl="0" indent="-457200">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Has charge of all properties of the assembly except moneys and accounts and record books of the officers but including ceremonials.</a:t>
            </a:r>
          </a:p>
          <a:p>
            <a:pPr marL="457200" lvl="0" indent="-457200">
              <a:buFont typeface="Wingdings" panose="05000000000000000000" pitchFamily="2" charset="2"/>
              <a:buChar char="ü"/>
            </a:pPr>
            <a:r>
              <a:rPr lang="en-US" sz="2800" dirty="0" smtClean="0">
                <a:solidFill>
                  <a:srgbClr val="000099"/>
                </a:solidFill>
                <a:latin typeface="Times New Roman" panose="02020603050405020304" pitchFamily="18" charset="0"/>
                <a:cs typeface="Times New Roman" panose="02020603050405020304" pitchFamily="18" charset="0"/>
              </a:rPr>
              <a:t>Directs and is responsible for the activities of the Inner and Outer Sentinels.</a:t>
            </a:r>
          </a:p>
          <a:p>
            <a:pPr marL="457200" lvl="0" indent="-457200">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Acquires and maintains a thorough knowledge of the policies, procedures, and protocols governing the National Flag in order to instruct the members of the Assembly, to ensure its proper care and display, and to serve as an authority on the flag for assigned councils</a:t>
            </a:r>
          </a:p>
          <a:p>
            <a:pPr marL="457200" lvl="0" indent="-457200">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Is the 4</a:t>
            </a:r>
            <a:r>
              <a:rPr lang="en-US" sz="2800" baseline="30000" dirty="0" smtClean="0">
                <a:latin typeface="Times New Roman" panose="02020603050405020304" pitchFamily="18" charset="0"/>
                <a:cs typeface="Times New Roman" panose="02020603050405020304" pitchFamily="18" charset="0"/>
              </a:rPr>
              <a:t>th</a:t>
            </a:r>
            <a:r>
              <a:rPr lang="en-US" sz="2800" dirty="0" smtClean="0">
                <a:latin typeface="Times New Roman" panose="02020603050405020304" pitchFamily="18" charset="0"/>
                <a:cs typeface="Times New Roman" panose="02020603050405020304" pitchFamily="18" charset="0"/>
              </a:rPr>
              <a:t> Chair Officer</a:t>
            </a:r>
          </a:p>
          <a:p>
            <a:pPr marL="457200" lvl="0" indent="-457200">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Performs other duties as assigned by the Faithful Navigator</a:t>
            </a:r>
          </a:p>
        </p:txBody>
      </p:sp>
    </p:spTree>
    <p:extLst>
      <p:ext uri="{BB962C8B-B14F-4D97-AF65-F5344CB8AC3E}">
        <p14:creationId xmlns:p14="http://schemas.microsoft.com/office/powerpoint/2010/main" xmlns="" val="2054182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fontScale="90000"/>
          </a:bodyPr>
          <a:lstStyle/>
          <a:p>
            <a:r>
              <a:rPr lang="en-US" dirty="0">
                <a:solidFill>
                  <a:srgbClr val="FF0000"/>
                </a:solidFill>
              </a:rPr>
              <a:t>In Other Words:</a:t>
            </a:r>
            <a:r>
              <a:rPr lang="en-US" dirty="0"/>
              <a:t/>
            </a:r>
            <a:br>
              <a:rPr lang="en-US" dirty="0"/>
            </a:br>
            <a:endParaRPr lang="en-US" dirty="0"/>
          </a:p>
        </p:txBody>
      </p:sp>
      <p:sp>
        <p:nvSpPr>
          <p:cNvPr id="3" name="Content Placeholder 2"/>
          <p:cNvSpPr>
            <a:spLocks noGrp="1"/>
          </p:cNvSpPr>
          <p:nvPr>
            <p:ph idx="1"/>
          </p:nvPr>
        </p:nvSpPr>
        <p:spPr>
          <a:xfrm>
            <a:off x="1981200" y="914400"/>
            <a:ext cx="8229600" cy="5203767"/>
          </a:xfrm>
        </p:spPr>
        <p:txBody>
          <a:bodyPr>
            <a:normAutofit lnSpcReduction="10000"/>
          </a:bodyPr>
          <a:lstStyle/>
          <a:p>
            <a:pPr marL="0" indent="0">
              <a:buNone/>
            </a:pPr>
            <a:r>
              <a:rPr lang="en-US" b="1" dirty="0" smtClean="0"/>
              <a:t>The </a:t>
            </a:r>
            <a:r>
              <a:rPr lang="en-US" b="1" dirty="0"/>
              <a:t>Pilot is</a:t>
            </a:r>
            <a:r>
              <a:rPr lang="en-US" b="1" dirty="0" smtClean="0"/>
              <a:t>:</a:t>
            </a:r>
            <a:endParaRPr lang="en-US" b="1" dirty="0"/>
          </a:p>
          <a:p>
            <a:pPr lvl="0"/>
            <a:r>
              <a:rPr lang="en-US" dirty="0">
                <a:solidFill>
                  <a:srgbClr val="000099"/>
                </a:solidFill>
              </a:rPr>
              <a:t>The keeper of the physical property of the Assembly</a:t>
            </a:r>
          </a:p>
          <a:p>
            <a:pPr lvl="0"/>
            <a:r>
              <a:rPr lang="en-US" dirty="0"/>
              <a:t>The Assistant Program Director</a:t>
            </a:r>
          </a:p>
          <a:p>
            <a:pPr lvl="0"/>
            <a:r>
              <a:rPr lang="en-US" dirty="0">
                <a:solidFill>
                  <a:srgbClr val="000099"/>
                </a:solidFill>
              </a:rPr>
              <a:t>The one who insures the Assembly Chambers are set up on time and correctly</a:t>
            </a:r>
          </a:p>
          <a:p>
            <a:pPr lvl="0"/>
            <a:r>
              <a:rPr lang="en-US" dirty="0"/>
              <a:t>The overseer of the Sentinels</a:t>
            </a:r>
          </a:p>
          <a:p>
            <a:pPr lvl="0"/>
            <a:r>
              <a:rPr lang="en-US" dirty="0">
                <a:solidFill>
                  <a:srgbClr val="000099"/>
                </a:solidFill>
              </a:rPr>
              <a:t>The Flag Protocol Officer for the </a:t>
            </a:r>
            <a:r>
              <a:rPr lang="en-US" dirty="0" smtClean="0">
                <a:solidFill>
                  <a:srgbClr val="000099"/>
                </a:solidFill>
              </a:rPr>
              <a:t>Assembly</a:t>
            </a:r>
          </a:p>
          <a:p>
            <a:pPr lvl="0"/>
            <a:r>
              <a:rPr lang="en-US" dirty="0" smtClean="0"/>
              <a:t>Is # 4 in the Assembly Chain of Command</a:t>
            </a:r>
          </a:p>
          <a:p>
            <a:pPr marL="914400" lvl="1" indent="-457200">
              <a:buFont typeface="+mj-lt"/>
              <a:buAutoNum type="arabicPeriod"/>
            </a:pPr>
            <a:r>
              <a:rPr lang="en-US" dirty="0" smtClean="0"/>
              <a:t>Faithful Navigator</a:t>
            </a:r>
          </a:p>
          <a:p>
            <a:pPr marL="914400" lvl="1" indent="-457200">
              <a:buFont typeface="+mj-lt"/>
              <a:buAutoNum type="arabicPeriod"/>
            </a:pPr>
            <a:r>
              <a:rPr lang="en-US" dirty="0" smtClean="0"/>
              <a:t>Faithful Captain</a:t>
            </a:r>
          </a:p>
          <a:p>
            <a:pPr marL="914400" lvl="1" indent="-457200">
              <a:buFont typeface="+mj-lt"/>
              <a:buAutoNum type="arabicPeriod"/>
            </a:pPr>
            <a:r>
              <a:rPr lang="en-US" dirty="0" smtClean="0"/>
              <a:t>Faithful Admiral</a:t>
            </a:r>
          </a:p>
          <a:p>
            <a:pPr marL="914400" lvl="1" indent="-457200">
              <a:buFont typeface="+mj-lt"/>
              <a:buAutoNum type="arabicPeriod"/>
            </a:pPr>
            <a:r>
              <a:rPr lang="en-US" dirty="0" smtClean="0"/>
              <a:t>Faithful Pilot</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90415" y="5331600"/>
            <a:ext cx="1221970" cy="1221970"/>
          </a:xfrm>
          <a:prstGeom prst="rect">
            <a:avLst/>
          </a:prstGeom>
        </p:spPr>
      </p:pic>
    </p:spTree>
    <p:extLst>
      <p:ext uri="{BB962C8B-B14F-4D97-AF65-F5344CB8AC3E}">
        <p14:creationId xmlns:p14="http://schemas.microsoft.com/office/powerpoint/2010/main" xmlns="" val="2733776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Faithful Sentinels shall:</a:t>
            </a:r>
            <a:r>
              <a:rPr lang="en-US" dirty="0"/>
              <a:t/>
            </a:r>
            <a:br>
              <a:rPr lang="en-US" dirty="0"/>
            </a:br>
            <a:endParaRPr lang="en-US" dirty="0"/>
          </a:p>
        </p:txBody>
      </p:sp>
      <p:sp>
        <p:nvSpPr>
          <p:cNvPr id="3" name="Content Placeholder 2"/>
          <p:cNvSpPr>
            <a:spLocks noGrp="1"/>
          </p:cNvSpPr>
          <p:nvPr>
            <p:ph idx="1"/>
          </p:nvPr>
        </p:nvSpPr>
        <p:spPr>
          <a:xfrm>
            <a:off x="1752600" y="1066800"/>
            <a:ext cx="8610600" cy="5562600"/>
          </a:xfrm>
        </p:spPr>
        <p:txBody>
          <a:bodyPr>
            <a:normAutofit/>
          </a:bodyPr>
          <a:lstStyle/>
          <a:p>
            <a:pPr>
              <a:buFont typeface="Wingdings" panose="05000000000000000000" pitchFamily="2" charset="2"/>
              <a:buChar char="ü"/>
            </a:pPr>
            <a:r>
              <a:rPr lang="en-US" dirty="0"/>
              <a:t>The Faithful Inner and Outer Sentinels are specifically entrusted with the responsibility of seeing that all in attendance at an assembly function are in possession of both a Third and Fourth Degree Membership Card and so report to the Faithful Pilot.</a:t>
            </a:r>
          </a:p>
          <a:p>
            <a:pPr lvl="0">
              <a:buFont typeface="Wingdings" panose="05000000000000000000" pitchFamily="2" charset="2"/>
              <a:buChar char="ü"/>
            </a:pPr>
            <a:r>
              <a:rPr lang="en-US" u="sng" dirty="0">
                <a:solidFill>
                  <a:srgbClr val="000099"/>
                </a:solidFill>
              </a:rPr>
              <a:t>They shall perform such other duties as may be imposed upon them by the Faithful </a:t>
            </a:r>
            <a:r>
              <a:rPr lang="en-US" u="sng" dirty="0" smtClean="0">
                <a:solidFill>
                  <a:srgbClr val="000099"/>
                </a:solidFill>
              </a:rPr>
              <a:t>Pilot and Faithful Navigator.</a:t>
            </a:r>
            <a:endParaRPr lang="en-US" u="sng" dirty="0">
              <a:solidFill>
                <a:srgbClr val="000099"/>
              </a:solidFill>
            </a:endParaRPr>
          </a:p>
          <a:p>
            <a:pPr>
              <a:buFont typeface="Wingdings" panose="05000000000000000000" pitchFamily="2" charset="2"/>
              <a:buChar char="ü"/>
            </a:pPr>
            <a:r>
              <a:rPr lang="en-US" dirty="0"/>
              <a:t> </a:t>
            </a:r>
            <a:r>
              <a:rPr lang="en-US" dirty="0" smtClean="0"/>
              <a:t>They secure </a:t>
            </a:r>
            <a:r>
              <a:rPr lang="en-US" dirty="0"/>
              <a:t>the entrances to the chamber during the transaction of the business of the </a:t>
            </a:r>
            <a:r>
              <a:rPr lang="en-US" dirty="0" smtClean="0"/>
              <a:t>Assembly</a:t>
            </a:r>
          </a:p>
          <a:p>
            <a:pPr>
              <a:buFont typeface="Wingdings" panose="05000000000000000000" pitchFamily="2" charset="2"/>
              <a:buChar char="ü"/>
            </a:pPr>
            <a:r>
              <a:rPr lang="en-US" dirty="0" smtClean="0"/>
              <a:t>The number of elected Sentinels is set as a MINIMUM of one Inside and one outside Sentinel.  The Assembly may elect as many as is required to meet the security requirements of the Assembly</a:t>
            </a:r>
            <a:endParaRPr lang="en-US" dirty="0"/>
          </a:p>
          <a:p>
            <a:pPr marL="0" indent="0">
              <a:buNone/>
            </a:pPr>
            <a:endParaRPr lang="en-US" dirty="0"/>
          </a:p>
        </p:txBody>
      </p:sp>
      <p:pic>
        <p:nvPicPr>
          <p:cNvPr id="16386" name="Picture 2" descr="C:\Users\g7750787\AppData\Local\Microsoft\Windows\Temporary Internet Files\Content.IE5\8C18QWGA\MM900309774[1].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248900" y="365125"/>
            <a:ext cx="1219200" cy="1219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0054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386" y="0"/>
            <a:ext cx="10515600" cy="831273"/>
          </a:xfrm>
        </p:spPr>
        <p:txBody>
          <a:bodyPr/>
          <a:lstStyle/>
          <a:p>
            <a:r>
              <a:rPr lang="en-US" dirty="0" smtClean="0"/>
              <a:t>Pre Meeting</a:t>
            </a:r>
            <a:endParaRPr lang="en-US" dirty="0"/>
          </a:p>
        </p:txBody>
      </p:sp>
      <p:sp>
        <p:nvSpPr>
          <p:cNvPr id="3" name="Content Placeholder 2"/>
          <p:cNvSpPr>
            <a:spLocks noGrp="1"/>
          </p:cNvSpPr>
          <p:nvPr>
            <p:ph idx="1"/>
          </p:nvPr>
        </p:nvSpPr>
        <p:spPr>
          <a:xfrm>
            <a:off x="763386" y="661844"/>
            <a:ext cx="4373879" cy="6379036"/>
          </a:xfrm>
        </p:spPr>
        <p:txBody>
          <a:bodyPr/>
          <a:lstStyle/>
          <a:p>
            <a:r>
              <a:rPr lang="en-US" dirty="0" smtClean="0"/>
              <a:t>Setting up the Chamber:</a:t>
            </a:r>
          </a:p>
          <a:p>
            <a:pPr lvl="1">
              <a:buFont typeface="Wingdings" panose="05000000000000000000" pitchFamily="2" charset="2"/>
              <a:buChar char="ü"/>
            </a:pPr>
            <a:r>
              <a:rPr lang="en-US" dirty="0" smtClean="0"/>
              <a:t>If you cannot set up the Chambers as shown then insure head table and Officers are as close to being correct as possible</a:t>
            </a:r>
          </a:p>
          <a:p>
            <a:pPr lvl="1">
              <a:buFont typeface="Wingdings" panose="05000000000000000000" pitchFamily="2" charset="2"/>
              <a:buChar char="ü"/>
            </a:pPr>
            <a:r>
              <a:rPr lang="en-US" dirty="0" smtClean="0"/>
              <a:t>Multiple entrances require multiple Sentinels</a:t>
            </a:r>
          </a:p>
          <a:p>
            <a:r>
              <a:rPr lang="en-US" dirty="0" smtClean="0"/>
              <a:t>Every person entering the Chamber shall have their 3</a:t>
            </a:r>
            <a:r>
              <a:rPr lang="en-US" baseline="30000" dirty="0" smtClean="0"/>
              <a:t>rd</a:t>
            </a:r>
            <a:r>
              <a:rPr lang="en-US" dirty="0" smtClean="0"/>
              <a:t> and 4</a:t>
            </a:r>
            <a:r>
              <a:rPr lang="en-US" baseline="30000" dirty="0" smtClean="0"/>
              <a:t>th</a:t>
            </a:r>
            <a:r>
              <a:rPr lang="en-US" dirty="0" smtClean="0"/>
              <a:t> Degree Cards verified</a:t>
            </a:r>
          </a:p>
          <a:p>
            <a:pPr lvl="1">
              <a:buFont typeface="Wingdings" panose="05000000000000000000" pitchFamily="2" charset="2"/>
              <a:buChar char="ü"/>
            </a:pPr>
            <a:r>
              <a:rPr lang="en-US" dirty="0" smtClean="0"/>
              <a:t>If a known member does not have his cards (Both) this must be reported at the beginning of the meeting</a:t>
            </a:r>
          </a:p>
          <a:p>
            <a:pPr lvl="1">
              <a:buFont typeface="Wingdings" panose="05000000000000000000" pitchFamily="2" charset="2"/>
              <a:buChar char="ü"/>
            </a:pPr>
            <a:endParaRPr lang="en-US"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78583" y="0"/>
            <a:ext cx="5370022" cy="6949439"/>
          </a:xfrm>
          <a:prstGeom prst="rect">
            <a:avLst/>
          </a:prstGeom>
        </p:spPr>
      </p:pic>
    </p:spTree>
    <p:extLst>
      <p:ext uri="{BB962C8B-B14F-4D97-AF65-F5344CB8AC3E}">
        <p14:creationId xmlns:p14="http://schemas.microsoft.com/office/powerpoint/2010/main" xmlns="" val="3005721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90" y="1"/>
            <a:ext cx="10515600" cy="731520"/>
          </a:xfrm>
        </p:spPr>
        <p:txBody>
          <a:bodyPr/>
          <a:lstStyle/>
          <a:p>
            <a:r>
              <a:rPr lang="en-US" dirty="0" smtClean="0"/>
              <a:t>Pre Meeting – Alternate Room Set up</a:t>
            </a:r>
            <a:endParaRPr lang="en-US" dirty="0"/>
          </a:p>
        </p:txBody>
      </p:sp>
      <p:sp>
        <p:nvSpPr>
          <p:cNvPr id="6" name="Rectangle 5"/>
          <p:cNvSpPr/>
          <p:nvPr/>
        </p:nvSpPr>
        <p:spPr>
          <a:xfrm>
            <a:off x="989215" y="640079"/>
            <a:ext cx="7099063" cy="60516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499064" y="832661"/>
            <a:ext cx="1221971" cy="1197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513712" y="5263338"/>
            <a:ext cx="1221971" cy="1197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513712" y="3837707"/>
            <a:ext cx="1221971" cy="1197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926675" y="3812771"/>
            <a:ext cx="1221971" cy="1197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339638" y="3837707"/>
            <a:ext cx="1221971" cy="1197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805939" y="5347851"/>
            <a:ext cx="1221971" cy="1197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722812" y="3873729"/>
            <a:ext cx="1221971" cy="1197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052232" y="5185756"/>
            <a:ext cx="1221971" cy="1197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479221" y="5277194"/>
            <a:ext cx="1221971" cy="1197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944783" y="842360"/>
            <a:ext cx="1221971" cy="1197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5152504" y="832661"/>
            <a:ext cx="1221971" cy="1197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1652846" y="2306783"/>
            <a:ext cx="1221971" cy="1197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6436822" y="2247207"/>
            <a:ext cx="1221971" cy="1197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6520638" y="832661"/>
            <a:ext cx="1221971" cy="1197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4390503" y="1205345"/>
            <a:ext cx="635926" cy="4987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632761" y="1101435"/>
            <a:ext cx="954575" cy="461665"/>
          </a:xfrm>
          <a:prstGeom prst="rect">
            <a:avLst/>
          </a:prstGeom>
          <a:noFill/>
        </p:spPr>
        <p:txBody>
          <a:bodyPr wrap="square" rtlCol="0">
            <a:spAutoFit/>
          </a:bodyPr>
          <a:lstStyle/>
          <a:p>
            <a:r>
              <a:rPr lang="en-US" sz="1200" dirty="0" smtClean="0"/>
              <a:t>Faithful Comptroller</a:t>
            </a:r>
            <a:endParaRPr lang="en-US" sz="1200" dirty="0"/>
          </a:p>
        </p:txBody>
      </p:sp>
      <p:sp>
        <p:nvSpPr>
          <p:cNvPr id="23" name="TextBox 22"/>
          <p:cNvSpPr txBox="1"/>
          <p:nvPr/>
        </p:nvSpPr>
        <p:spPr>
          <a:xfrm>
            <a:off x="3197629" y="1183567"/>
            <a:ext cx="954575" cy="461665"/>
          </a:xfrm>
          <a:prstGeom prst="rect">
            <a:avLst/>
          </a:prstGeom>
          <a:noFill/>
        </p:spPr>
        <p:txBody>
          <a:bodyPr wrap="square" rtlCol="0">
            <a:spAutoFit/>
          </a:bodyPr>
          <a:lstStyle/>
          <a:p>
            <a:r>
              <a:rPr lang="en-US" sz="1200" dirty="0" smtClean="0"/>
              <a:t>Faithful Purser</a:t>
            </a:r>
            <a:endParaRPr lang="en-US" sz="1200" dirty="0"/>
          </a:p>
        </p:txBody>
      </p:sp>
      <p:sp>
        <p:nvSpPr>
          <p:cNvPr id="24" name="TextBox 23"/>
          <p:cNvSpPr txBox="1"/>
          <p:nvPr/>
        </p:nvSpPr>
        <p:spPr>
          <a:xfrm>
            <a:off x="5319628" y="1187024"/>
            <a:ext cx="954575" cy="461665"/>
          </a:xfrm>
          <a:prstGeom prst="rect">
            <a:avLst/>
          </a:prstGeom>
          <a:noFill/>
        </p:spPr>
        <p:txBody>
          <a:bodyPr wrap="square" rtlCol="0">
            <a:spAutoFit/>
          </a:bodyPr>
          <a:lstStyle/>
          <a:p>
            <a:r>
              <a:rPr lang="en-US" sz="1200" dirty="0" smtClean="0"/>
              <a:t>Faithful Friar</a:t>
            </a:r>
            <a:endParaRPr lang="en-US" sz="1200" dirty="0"/>
          </a:p>
        </p:txBody>
      </p:sp>
      <p:sp>
        <p:nvSpPr>
          <p:cNvPr id="25" name="TextBox 24"/>
          <p:cNvSpPr txBox="1"/>
          <p:nvPr/>
        </p:nvSpPr>
        <p:spPr>
          <a:xfrm>
            <a:off x="6698245" y="1132303"/>
            <a:ext cx="954575" cy="461665"/>
          </a:xfrm>
          <a:prstGeom prst="rect">
            <a:avLst/>
          </a:prstGeom>
          <a:noFill/>
        </p:spPr>
        <p:txBody>
          <a:bodyPr wrap="square" rtlCol="0">
            <a:spAutoFit/>
          </a:bodyPr>
          <a:lstStyle/>
          <a:p>
            <a:r>
              <a:rPr lang="en-US" sz="1200" dirty="0" smtClean="0"/>
              <a:t>Faithful Scribe</a:t>
            </a:r>
            <a:endParaRPr lang="en-US" sz="1200" dirty="0"/>
          </a:p>
        </p:txBody>
      </p:sp>
      <p:sp>
        <p:nvSpPr>
          <p:cNvPr id="26" name="TextBox 25"/>
          <p:cNvSpPr txBox="1"/>
          <p:nvPr/>
        </p:nvSpPr>
        <p:spPr>
          <a:xfrm>
            <a:off x="6654335" y="2539535"/>
            <a:ext cx="954575" cy="461665"/>
          </a:xfrm>
          <a:prstGeom prst="rect">
            <a:avLst/>
          </a:prstGeom>
          <a:noFill/>
        </p:spPr>
        <p:txBody>
          <a:bodyPr wrap="square" rtlCol="0">
            <a:spAutoFit/>
          </a:bodyPr>
          <a:lstStyle/>
          <a:p>
            <a:r>
              <a:rPr lang="en-US" sz="1200" dirty="0" smtClean="0"/>
              <a:t>Faithful Trustees</a:t>
            </a:r>
            <a:endParaRPr lang="en-US" sz="1200" dirty="0"/>
          </a:p>
        </p:txBody>
      </p:sp>
      <p:sp>
        <p:nvSpPr>
          <p:cNvPr id="27" name="TextBox 26"/>
          <p:cNvSpPr txBox="1"/>
          <p:nvPr/>
        </p:nvSpPr>
        <p:spPr>
          <a:xfrm>
            <a:off x="1816330" y="2646218"/>
            <a:ext cx="954575" cy="830997"/>
          </a:xfrm>
          <a:prstGeom prst="rect">
            <a:avLst/>
          </a:prstGeom>
          <a:noFill/>
        </p:spPr>
        <p:txBody>
          <a:bodyPr wrap="square" rtlCol="0">
            <a:spAutoFit/>
          </a:bodyPr>
          <a:lstStyle/>
          <a:p>
            <a:r>
              <a:rPr lang="en-US" sz="1200" dirty="0" smtClean="0"/>
              <a:t>Faithful Commander &amp; Dignitaries</a:t>
            </a:r>
            <a:endParaRPr lang="en-US" sz="1200" dirty="0"/>
          </a:p>
        </p:txBody>
      </p:sp>
      <p:sp>
        <p:nvSpPr>
          <p:cNvPr id="28" name="TextBox 27"/>
          <p:cNvSpPr txBox="1"/>
          <p:nvPr/>
        </p:nvSpPr>
        <p:spPr>
          <a:xfrm>
            <a:off x="6637021" y="4084163"/>
            <a:ext cx="954575" cy="461665"/>
          </a:xfrm>
          <a:prstGeom prst="rect">
            <a:avLst/>
          </a:prstGeom>
          <a:noFill/>
        </p:spPr>
        <p:txBody>
          <a:bodyPr wrap="square" rtlCol="0">
            <a:spAutoFit/>
          </a:bodyPr>
          <a:lstStyle/>
          <a:p>
            <a:r>
              <a:rPr lang="en-US" sz="1200" dirty="0" smtClean="0"/>
              <a:t>Faithful Admiral</a:t>
            </a:r>
            <a:endParaRPr lang="en-US" sz="1200" dirty="0"/>
          </a:p>
        </p:txBody>
      </p:sp>
      <p:sp>
        <p:nvSpPr>
          <p:cNvPr id="29" name="TextBox 28"/>
          <p:cNvSpPr txBox="1"/>
          <p:nvPr/>
        </p:nvSpPr>
        <p:spPr>
          <a:xfrm>
            <a:off x="5185929" y="4138355"/>
            <a:ext cx="954575" cy="461665"/>
          </a:xfrm>
          <a:prstGeom prst="rect">
            <a:avLst/>
          </a:prstGeom>
          <a:noFill/>
        </p:spPr>
        <p:txBody>
          <a:bodyPr wrap="square" rtlCol="0">
            <a:spAutoFit/>
          </a:bodyPr>
          <a:lstStyle/>
          <a:p>
            <a:r>
              <a:rPr lang="en-US" sz="1200" dirty="0" smtClean="0"/>
              <a:t>Faithful Captain</a:t>
            </a:r>
            <a:endParaRPr lang="en-US" sz="1200" dirty="0"/>
          </a:p>
        </p:txBody>
      </p:sp>
      <p:sp>
        <p:nvSpPr>
          <p:cNvPr id="30" name="TextBox 29"/>
          <p:cNvSpPr txBox="1"/>
          <p:nvPr/>
        </p:nvSpPr>
        <p:spPr>
          <a:xfrm>
            <a:off x="1939636" y="4084163"/>
            <a:ext cx="954575" cy="461665"/>
          </a:xfrm>
          <a:prstGeom prst="rect">
            <a:avLst/>
          </a:prstGeom>
          <a:noFill/>
        </p:spPr>
        <p:txBody>
          <a:bodyPr wrap="square" rtlCol="0">
            <a:spAutoFit/>
          </a:bodyPr>
          <a:lstStyle/>
          <a:p>
            <a:r>
              <a:rPr lang="en-US" sz="1200" dirty="0" smtClean="0"/>
              <a:t>Faithful Pilot</a:t>
            </a:r>
            <a:endParaRPr lang="en-US" sz="1200" dirty="0"/>
          </a:p>
        </p:txBody>
      </p:sp>
      <p:sp>
        <p:nvSpPr>
          <p:cNvPr id="32" name="TextBox 31"/>
          <p:cNvSpPr txBox="1"/>
          <p:nvPr/>
        </p:nvSpPr>
        <p:spPr>
          <a:xfrm>
            <a:off x="1990208" y="5784272"/>
            <a:ext cx="954575" cy="276999"/>
          </a:xfrm>
          <a:prstGeom prst="rect">
            <a:avLst/>
          </a:prstGeom>
          <a:noFill/>
        </p:spPr>
        <p:txBody>
          <a:bodyPr wrap="square" rtlCol="0">
            <a:spAutoFit/>
          </a:bodyPr>
          <a:lstStyle/>
          <a:p>
            <a:r>
              <a:rPr lang="en-US" sz="1200" dirty="0" smtClean="0"/>
              <a:t>Members</a:t>
            </a:r>
            <a:endParaRPr lang="en-US" sz="1200" dirty="0"/>
          </a:p>
        </p:txBody>
      </p:sp>
      <p:sp>
        <p:nvSpPr>
          <p:cNvPr id="36" name="TextBox 35"/>
          <p:cNvSpPr txBox="1"/>
          <p:nvPr/>
        </p:nvSpPr>
        <p:spPr>
          <a:xfrm>
            <a:off x="3529967" y="4056746"/>
            <a:ext cx="982286" cy="830997"/>
          </a:xfrm>
          <a:prstGeom prst="rect">
            <a:avLst/>
          </a:prstGeom>
          <a:noFill/>
        </p:spPr>
        <p:txBody>
          <a:bodyPr wrap="square" rtlCol="0">
            <a:spAutoFit/>
          </a:bodyPr>
          <a:lstStyle/>
          <a:p>
            <a:r>
              <a:rPr lang="en-US" sz="1200" dirty="0" smtClean="0"/>
              <a:t>OPEN/ Reporting Program Directors</a:t>
            </a:r>
            <a:endParaRPr lang="en-US" sz="1200" dirty="0"/>
          </a:p>
        </p:txBody>
      </p:sp>
      <p:sp>
        <p:nvSpPr>
          <p:cNvPr id="37" name="TextBox 36"/>
          <p:cNvSpPr txBox="1"/>
          <p:nvPr/>
        </p:nvSpPr>
        <p:spPr>
          <a:xfrm>
            <a:off x="3675608" y="5737210"/>
            <a:ext cx="954575" cy="276999"/>
          </a:xfrm>
          <a:prstGeom prst="rect">
            <a:avLst/>
          </a:prstGeom>
          <a:noFill/>
        </p:spPr>
        <p:txBody>
          <a:bodyPr wrap="square" rtlCol="0">
            <a:spAutoFit/>
          </a:bodyPr>
          <a:lstStyle/>
          <a:p>
            <a:r>
              <a:rPr lang="en-US" sz="1200" dirty="0" smtClean="0"/>
              <a:t>Members</a:t>
            </a:r>
            <a:endParaRPr lang="en-US" sz="1200" dirty="0"/>
          </a:p>
        </p:txBody>
      </p:sp>
      <p:sp>
        <p:nvSpPr>
          <p:cNvPr id="38" name="TextBox 37"/>
          <p:cNvSpPr txBox="1"/>
          <p:nvPr/>
        </p:nvSpPr>
        <p:spPr>
          <a:xfrm>
            <a:off x="5260223" y="5712274"/>
            <a:ext cx="954575" cy="276999"/>
          </a:xfrm>
          <a:prstGeom prst="rect">
            <a:avLst/>
          </a:prstGeom>
          <a:noFill/>
        </p:spPr>
        <p:txBody>
          <a:bodyPr wrap="square" rtlCol="0">
            <a:spAutoFit/>
          </a:bodyPr>
          <a:lstStyle/>
          <a:p>
            <a:r>
              <a:rPr lang="en-US" sz="1200" dirty="0" smtClean="0"/>
              <a:t>Members</a:t>
            </a:r>
            <a:endParaRPr lang="en-US" sz="1200" dirty="0"/>
          </a:p>
        </p:txBody>
      </p:sp>
      <p:sp>
        <p:nvSpPr>
          <p:cNvPr id="39" name="TextBox 38"/>
          <p:cNvSpPr txBox="1"/>
          <p:nvPr/>
        </p:nvSpPr>
        <p:spPr>
          <a:xfrm>
            <a:off x="6743012" y="5778124"/>
            <a:ext cx="954575" cy="276999"/>
          </a:xfrm>
          <a:prstGeom prst="rect">
            <a:avLst/>
          </a:prstGeom>
          <a:noFill/>
        </p:spPr>
        <p:txBody>
          <a:bodyPr wrap="square" rtlCol="0">
            <a:spAutoFit/>
          </a:bodyPr>
          <a:lstStyle/>
          <a:p>
            <a:r>
              <a:rPr lang="en-US" sz="1200" dirty="0" smtClean="0"/>
              <a:t>Members</a:t>
            </a:r>
            <a:endParaRPr lang="en-US" sz="1200" dirty="0"/>
          </a:p>
        </p:txBody>
      </p:sp>
      <p:sp>
        <p:nvSpPr>
          <p:cNvPr id="40" name="TextBox 39"/>
          <p:cNvSpPr txBox="1"/>
          <p:nvPr/>
        </p:nvSpPr>
        <p:spPr>
          <a:xfrm>
            <a:off x="4368338" y="763467"/>
            <a:ext cx="954575" cy="461665"/>
          </a:xfrm>
          <a:prstGeom prst="rect">
            <a:avLst/>
          </a:prstGeom>
          <a:noFill/>
        </p:spPr>
        <p:txBody>
          <a:bodyPr wrap="square" rtlCol="0">
            <a:spAutoFit/>
          </a:bodyPr>
          <a:lstStyle/>
          <a:p>
            <a:r>
              <a:rPr lang="en-US" sz="1200" dirty="0" smtClean="0"/>
              <a:t>Faithful Navigator</a:t>
            </a:r>
            <a:endParaRPr lang="en-US" sz="1200" dirty="0"/>
          </a:p>
        </p:txBody>
      </p:sp>
      <p:sp>
        <p:nvSpPr>
          <p:cNvPr id="41" name="TextBox 40"/>
          <p:cNvSpPr txBox="1"/>
          <p:nvPr/>
        </p:nvSpPr>
        <p:spPr>
          <a:xfrm>
            <a:off x="4369464" y="1304618"/>
            <a:ext cx="678004" cy="261610"/>
          </a:xfrm>
          <a:prstGeom prst="rect">
            <a:avLst/>
          </a:prstGeom>
          <a:noFill/>
        </p:spPr>
        <p:txBody>
          <a:bodyPr wrap="square" rtlCol="0">
            <a:spAutoFit/>
          </a:bodyPr>
          <a:lstStyle/>
          <a:p>
            <a:r>
              <a:rPr lang="en-US" sz="1100" dirty="0" smtClean="0"/>
              <a:t>Lectern</a:t>
            </a:r>
            <a:endParaRPr lang="en-US" sz="1100" dirty="0"/>
          </a:p>
        </p:txBody>
      </p:sp>
      <p:sp>
        <p:nvSpPr>
          <p:cNvPr id="42" name="TextBox 41"/>
          <p:cNvSpPr txBox="1"/>
          <p:nvPr/>
        </p:nvSpPr>
        <p:spPr>
          <a:xfrm>
            <a:off x="8653549" y="1101435"/>
            <a:ext cx="2967644" cy="3139321"/>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Work with what you have, but at all times try to maintain the essence of the Assembly Chamber set up</a:t>
            </a:r>
          </a:p>
          <a:p>
            <a:pPr marL="285750" indent="-285750">
              <a:buFont typeface="Wingdings" panose="05000000000000000000" pitchFamily="2" charset="2"/>
              <a:buChar char="Ø"/>
            </a:pPr>
            <a:r>
              <a:rPr lang="en-US" dirty="0" smtClean="0"/>
              <a:t>Name plates or tent cards showing position if not name and position work well</a:t>
            </a:r>
          </a:p>
          <a:p>
            <a:pPr marL="285750" indent="-285750">
              <a:buFont typeface="Wingdings" panose="05000000000000000000" pitchFamily="2" charset="2"/>
              <a:buChar char="Ø"/>
            </a:pPr>
            <a:r>
              <a:rPr lang="en-US" dirty="0" smtClean="0"/>
              <a:t>Remove extra chairs, stack in corner</a:t>
            </a:r>
            <a:endParaRPr lang="en-US" dirty="0"/>
          </a:p>
        </p:txBody>
      </p:sp>
      <p:sp>
        <p:nvSpPr>
          <p:cNvPr id="43" name="Rectangle 42"/>
          <p:cNvSpPr/>
          <p:nvPr/>
        </p:nvSpPr>
        <p:spPr>
          <a:xfrm>
            <a:off x="980902" y="3084022"/>
            <a:ext cx="4571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1087575" y="2923216"/>
            <a:ext cx="334932" cy="276999"/>
          </a:xfrm>
          <a:prstGeom prst="rect">
            <a:avLst/>
          </a:prstGeom>
          <a:noFill/>
        </p:spPr>
        <p:txBody>
          <a:bodyPr wrap="square" rtlCol="0">
            <a:spAutoFit/>
          </a:bodyPr>
          <a:lstStyle/>
          <a:p>
            <a:r>
              <a:rPr lang="en-US" sz="1200" dirty="0" smtClean="0"/>
              <a:t>FS</a:t>
            </a:r>
            <a:endParaRPr lang="en-US" sz="1200" dirty="0"/>
          </a:p>
        </p:txBody>
      </p:sp>
      <p:sp>
        <p:nvSpPr>
          <p:cNvPr id="45" name="TextBox 44"/>
          <p:cNvSpPr txBox="1"/>
          <p:nvPr/>
        </p:nvSpPr>
        <p:spPr>
          <a:xfrm>
            <a:off x="1105245" y="3807164"/>
            <a:ext cx="334932" cy="276999"/>
          </a:xfrm>
          <a:prstGeom prst="rect">
            <a:avLst/>
          </a:prstGeom>
          <a:noFill/>
        </p:spPr>
        <p:txBody>
          <a:bodyPr wrap="square" rtlCol="0">
            <a:spAutoFit/>
          </a:bodyPr>
          <a:lstStyle/>
          <a:p>
            <a:r>
              <a:rPr lang="en-US" sz="1200" dirty="0" smtClean="0"/>
              <a:t>FS</a:t>
            </a:r>
            <a:endParaRPr lang="en-US" sz="1200" dirty="0"/>
          </a:p>
        </p:txBody>
      </p:sp>
      <p:sp>
        <p:nvSpPr>
          <p:cNvPr id="46" name="Oval 45"/>
          <p:cNvSpPr/>
          <p:nvPr/>
        </p:nvSpPr>
        <p:spPr>
          <a:xfrm>
            <a:off x="1104637" y="2936471"/>
            <a:ext cx="268950" cy="2951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1120747" y="3783381"/>
            <a:ext cx="268950" cy="2951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7601208" y="722902"/>
            <a:ext cx="268950" cy="2951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1157033" y="755304"/>
            <a:ext cx="268950" cy="2951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1076195" y="772049"/>
            <a:ext cx="486294" cy="261610"/>
          </a:xfrm>
          <a:prstGeom prst="rect">
            <a:avLst/>
          </a:prstGeom>
          <a:noFill/>
        </p:spPr>
        <p:txBody>
          <a:bodyPr wrap="square" rtlCol="0">
            <a:spAutoFit/>
          </a:bodyPr>
          <a:lstStyle/>
          <a:p>
            <a:r>
              <a:rPr lang="en-US" sz="1100" dirty="0" smtClean="0"/>
              <a:t>USF</a:t>
            </a:r>
            <a:endParaRPr lang="en-US" sz="1100" dirty="0"/>
          </a:p>
        </p:txBody>
      </p:sp>
      <p:sp>
        <p:nvSpPr>
          <p:cNvPr id="51" name="TextBox 50"/>
          <p:cNvSpPr txBox="1"/>
          <p:nvPr/>
        </p:nvSpPr>
        <p:spPr>
          <a:xfrm>
            <a:off x="7539639" y="738835"/>
            <a:ext cx="422566" cy="261610"/>
          </a:xfrm>
          <a:prstGeom prst="rect">
            <a:avLst/>
          </a:prstGeom>
          <a:noFill/>
        </p:spPr>
        <p:txBody>
          <a:bodyPr wrap="square" rtlCol="0">
            <a:spAutoFit/>
          </a:bodyPr>
          <a:lstStyle/>
          <a:p>
            <a:r>
              <a:rPr lang="en-US" sz="1100" dirty="0" smtClean="0"/>
              <a:t>ASF</a:t>
            </a:r>
            <a:endParaRPr lang="en-US" sz="1100" dirty="0"/>
          </a:p>
        </p:txBody>
      </p:sp>
    </p:spTree>
    <p:extLst>
      <p:ext uri="{BB962C8B-B14F-4D97-AF65-F5344CB8AC3E}">
        <p14:creationId xmlns:p14="http://schemas.microsoft.com/office/powerpoint/2010/main" xmlns="" val="2796642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946</Words>
  <Application>Microsoft Office PowerPoint</Application>
  <PresentationFormat>Custom</PresentationFormat>
  <Paragraphs>98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2018 Faithful Pilot and Sentinel Training</vt:lpstr>
      <vt:lpstr>Opening Prayer</vt:lpstr>
      <vt:lpstr>Pledge of Allegiance</vt:lpstr>
      <vt:lpstr>Slide 4</vt:lpstr>
      <vt:lpstr>So Just what is your Job as the Faithful Pilot?</vt:lpstr>
      <vt:lpstr>In Other Words: </vt:lpstr>
      <vt:lpstr>The Faithful Sentinels shall: </vt:lpstr>
      <vt:lpstr>Pre Meeting</vt:lpstr>
      <vt:lpstr>Pre Meeting – Alternate Room Set up</vt:lpstr>
      <vt:lpstr>Pre Meeting- Activities</vt:lpstr>
      <vt:lpstr>During the Assembly Meeting</vt:lpstr>
      <vt:lpstr>Post Meeting Duties</vt:lpstr>
      <vt:lpstr>Care of Assembly Property</vt:lpstr>
      <vt:lpstr>Final Thoughts</vt:lpstr>
      <vt:lpstr>Slide 15</vt:lpstr>
      <vt:lpstr>?Questions?</vt:lpstr>
    </vt:vector>
  </TitlesOfParts>
  <Company>SAINT-GOBAIN 1.1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Faithful Pilot and Sentinel Training</dc:title>
  <dc:creator>Walrath, George</dc:creator>
  <cp:lastModifiedBy>Windows User</cp:lastModifiedBy>
  <cp:revision>23</cp:revision>
  <dcterms:created xsi:type="dcterms:W3CDTF">2018-10-02T13:54:16Z</dcterms:created>
  <dcterms:modified xsi:type="dcterms:W3CDTF">2018-10-08T17:45:34Z</dcterms:modified>
</cp:coreProperties>
</file>