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58" r:id="rId5"/>
    <p:sldId id="305" r:id="rId6"/>
    <p:sldId id="276" r:id="rId7"/>
    <p:sldId id="277" r:id="rId8"/>
    <p:sldId id="257" r:id="rId9"/>
    <p:sldId id="278" r:id="rId10"/>
    <p:sldId id="279" r:id="rId11"/>
    <p:sldId id="259" r:id="rId12"/>
    <p:sldId id="282" r:id="rId13"/>
    <p:sldId id="260" r:id="rId14"/>
    <p:sldId id="283" r:id="rId15"/>
    <p:sldId id="262" r:id="rId16"/>
    <p:sldId id="263" r:id="rId17"/>
    <p:sldId id="284" r:id="rId18"/>
    <p:sldId id="285" r:id="rId19"/>
    <p:sldId id="286" r:id="rId20"/>
    <p:sldId id="287" r:id="rId21"/>
    <p:sldId id="261" r:id="rId22"/>
    <p:sldId id="265" r:id="rId23"/>
    <p:sldId id="290" r:id="rId24"/>
    <p:sldId id="266" r:id="rId25"/>
    <p:sldId id="267" r:id="rId26"/>
    <p:sldId id="268" r:id="rId27"/>
    <p:sldId id="288" r:id="rId28"/>
    <p:sldId id="289" r:id="rId29"/>
    <p:sldId id="269" r:id="rId30"/>
    <p:sldId id="270" r:id="rId31"/>
    <p:sldId id="271" r:id="rId32"/>
    <p:sldId id="264" r:id="rId33"/>
    <p:sldId id="313" r:id="rId34"/>
    <p:sldId id="315" r:id="rId35"/>
    <p:sldId id="298" r:id="rId36"/>
    <p:sldId id="316" r:id="rId37"/>
    <p:sldId id="312" r:id="rId38"/>
    <p:sldId id="314" r:id="rId39"/>
    <p:sldId id="302" r:id="rId40"/>
    <p:sldId id="294" r:id="rId41"/>
    <p:sldId id="304" r:id="rId42"/>
    <p:sldId id="301" r:id="rId43"/>
    <p:sldId id="303" r:id="rId44"/>
    <p:sldId id="295" r:id="rId45"/>
    <p:sldId id="308" r:id="rId46"/>
    <p:sldId id="309" r:id="rId47"/>
    <p:sldId id="310" r:id="rId48"/>
    <p:sldId id="311" r:id="rId49"/>
    <p:sldId id="293" r:id="rId50"/>
    <p:sldId id="299" r:id="rId51"/>
    <p:sldId id="300" r:id="rId52"/>
    <p:sldId id="317" r:id="rId53"/>
    <p:sldId id="318" r:id="rId54"/>
    <p:sldId id="27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00CC"/>
    <a:srgbClr val="9933FF"/>
    <a:srgbClr val="339933"/>
    <a:srgbClr val="CC00FF"/>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7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70330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15528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284132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307435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76209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21976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3547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157352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321831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426691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DAAF08-9090-4080-8CFC-10AFBE2A880D}"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59503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AAF08-9090-4080-8CFC-10AFBE2A880D}" type="datetimeFigureOut">
              <a:rPr lang="en-US" smtClean="0"/>
              <a:pPr/>
              <a:t>10/8/2018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57D45-E229-4A9C-8670-B7DE71BE2E9F}" type="slidenum">
              <a:rPr lang="en-US" smtClean="0"/>
              <a:pPr/>
              <a:t>‹#›</a:t>
            </a:fld>
            <a:endParaRPr lang="en-US" dirty="0"/>
          </a:p>
        </p:txBody>
      </p:sp>
    </p:spTree>
    <p:extLst>
      <p:ext uri="{BB962C8B-B14F-4D97-AF65-F5344CB8AC3E}">
        <p14:creationId xmlns:p14="http://schemas.microsoft.com/office/powerpoint/2010/main" xmlns="" val="106407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a:off x="0" y="60960"/>
            <a:ext cx="12192000" cy="6797040"/>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rot="10800000">
            <a:off x="-30480" y="60960"/>
            <a:ext cx="12252960" cy="6797040"/>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p:txBody>
          <a:bodyPr>
            <a:normAutofit fontScale="92500" lnSpcReduction="20000"/>
          </a:bodyPr>
          <a:lstStyle/>
          <a:p>
            <a:endParaRPr lang="en-US" sz="4000" b="1" dirty="0" smtClean="0"/>
          </a:p>
          <a:p>
            <a:r>
              <a:rPr lang="en-US" sz="4000" b="1" dirty="0" smtClean="0"/>
              <a:t>Former Master Robert Vandesteene</a:t>
            </a:r>
          </a:p>
          <a:p>
            <a:r>
              <a:rPr lang="en-US" sz="4000" b="1" dirty="0" smtClean="0"/>
              <a:t>October 13, 2018</a:t>
            </a:r>
            <a:endParaRPr lang="en-US" sz="4000" b="1" dirty="0"/>
          </a:p>
        </p:txBody>
      </p:sp>
      <p:sp>
        <p:nvSpPr>
          <p:cNvPr id="2" name="Title 1"/>
          <p:cNvSpPr>
            <a:spLocks noGrp="1"/>
          </p:cNvSpPr>
          <p:nvPr>
            <p:ph type="ctrTitle"/>
          </p:nvPr>
        </p:nvSpPr>
        <p:spPr>
          <a:xfrm>
            <a:off x="313509" y="1122363"/>
            <a:ext cx="11521440" cy="2387600"/>
          </a:xfrm>
        </p:spPr>
        <p:txBody>
          <a:bodyPr>
            <a:normAutofit/>
          </a:bodyPr>
          <a:lstStyle/>
          <a:p>
            <a:r>
              <a:rPr lang="en-US" b="1" dirty="0" smtClean="0">
                <a:latin typeface="Times New Roman" panose="02020603050405020304" pitchFamily="18" charset="0"/>
                <a:cs typeface="Times New Roman" panose="02020603050405020304" pitchFamily="18" charset="0"/>
              </a:rPr>
              <a:t>Marshals and Commanders</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Training</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98135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161402"/>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147410"/>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47410"/>
            <a:ext cx="10515600" cy="1325563"/>
          </a:xfrm>
        </p:spPr>
        <p:txBody>
          <a:bodyPr/>
          <a:lstStyle/>
          <a:p>
            <a:pPr algn="ctr"/>
            <a:r>
              <a:rPr lang="en-US" b="1" dirty="0" smtClean="0">
                <a:latin typeface="Times New Roman" panose="02020603050405020304" pitchFamily="18" charset="0"/>
                <a:cs typeface="Times New Roman" panose="02020603050405020304" pitchFamily="18" charset="0"/>
              </a:rPr>
              <a:t>Duties and Job Descriptions</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9985" y="1410355"/>
            <a:ext cx="11295018" cy="5447645"/>
          </a:xfrm>
          <a:prstGeom prst="rect">
            <a:avLst/>
          </a:prstGeom>
          <a:noFill/>
        </p:spPr>
        <p:txBody>
          <a:bodyPr wrap="square" rtlCol="0">
            <a:spAutoFit/>
          </a:bodyPr>
          <a:lstStyle/>
          <a:p>
            <a:r>
              <a:rPr lang="en-US" sz="3600" dirty="0" smtClean="0">
                <a:solidFill>
                  <a:srgbClr val="9900CC"/>
                </a:solidFill>
                <a:latin typeface="Times New Roman" panose="02020603050405020304" pitchFamily="18" charset="0"/>
                <a:cs typeface="Times New Roman" panose="02020603050405020304" pitchFamily="18" charset="0"/>
              </a:rPr>
              <a:t>Assembly Commander:</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Assembly Commander shall inspect the Assembly Color Corps/Honor Guard prior to each and every event. Those found out of uniform, or whose uniform does not conform to the Supreme Directives shall retire from the ranks. </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Assembly Commander shall meet with the presiding Priest prior to any participation in any Liturgical event.  (Mass, Communion, Confirmation, and Weddings as examples)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Assembly Commander shall not appoint, “</a:t>
            </a:r>
            <a:r>
              <a:rPr lang="en-US" sz="24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ieutenant Commanders” or any other such designation.</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If the Assembly Commander can not be present at an event, the Faithful Navigator shall take Command if both are absent the Faithful Admiral takes command, if all three are absent the Faithful Captain Takes Command, then the Faithful Pilot and if none are present a Trustee shall take command.  If none named can be present the event </a:t>
            </a:r>
            <a:r>
              <a:rPr lang="en-US" sz="2400" u="sng" dirty="0" smtClean="0">
                <a:latin typeface="Times New Roman" panose="02020603050405020304" pitchFamily="18" charset="0"/>
                <a:cs typeface="Times New Roman" panose="02020603050405020304" pitchFamily="18" charset="0"/>
              </a:rPr>
              <a:t>shall be cancelled</a:t>
            </a:r>
            <a:r>
              <a:rPr lang="en-US" sz="2400" dirty="0" smtClean="0">
                <a:latin typeface="Times New Roman" panose="02020603050405020304" pitchFamily="18" charset="0"/>
                <a:cs typeface="Times New Roman" panose="02020603050405020304" pitchFamily="18" charset="0"/>
              </a:rPr>
              <a:t>. (This includes standing Honor Guard at a Brother’s Wake)</a:t>
            </a:r>
          </a:p>
        </p:txBody>
      </p:sp>
    </p:spTree>
    <p:extLst>
      <p:ext uri="{BB962C8B-B14F-4D97-AF65-F5344CB8AC3E}">
        <p14:creationId xmlns:p14="http://schemas.microsoft.com/office/powerpoint/2010/main" xmlns="" val="1726587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Establishment and Development of the Assembly/District Color Corps</a:t>
            </a:r>
            <a:endParaRPr lang="en-US" dirty="0"/>
          </a:p>
        </p:txBody>
      </p:sp>
      <p:pic>
        <p:nvPicPr>
          <p:cNvPr id="5" name="Picture 2" descr="C:\Users\g7750787\Documents\My Documents\My Pictures\Post Turtle.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7608" y="1803889"/>
            <a:ext cx="6331873" cy="47489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33400" y="2381250"/>
            <a:ext cx="2143125" cy="1754326"/>
          </a:xfrm>
          <a:prstGeom prst="rect">
            <a:avLst/>
          </a:prstGeom>
          <a:noFill/>
        </p:spPr>
        <p:txBody>
          <a:bodyPr wrap="square" rtlCol="0">
            <a:spAutoFit/>
          </a:bodyPr>
          <a:lstStyle/>
          <a:p>
            <a:r>
              <a:rPr lang="en-US" sz="5400" b="1" i="1" dirty="0" smtClean="0">
                <a:solidFill>
                  <a:srgbClr val="FF0000"/>
                </a:solidFill>
                <a:latin typeface="Times New Roman" panose="02020603050405020304" pitchFamily="18" charset="0"/>
                <a:cs typeface="Times New Roman" panose="02020603050405020304" pitchFamily="18" charset="0"/>
              </a:rPr>
              <a:t>Don’t be a</a:t>
            </a:r>
            <a:endParaRPr lang="en-US" sz="54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667875" y="2390775"/>
            <a:ext cx="2219325" cy="1938992"/>
          </a:xfrm>
          <a:prstGeom prst="rect">
            <a:avLst/>
          </a:prstGeom>
          <a:noFill/>
        </p:spPr>
        <p:txBody>
          <a:bodyPr wrap="square" rtlCol="0">
            <a:spAutoFit/>
          </a:bodyPr>
          <a:lstStyle/>
          <a:p>
            <a:r>
              <a:rPr lang="en-US" sz="6000" b="1" i="1" dirty="0" smtClean="0">
                <a:solidFill>
                  <a:srgbClr val="FF0000"/>
                </a:solidFill>
                <a:latin typeface="Times New Roman" panose="02020603050405020304" pitchFamily="18" charset="0"/>
                <a:cs typeface="Times New Roman" panose="02020603050405020304" pitchFamily="18" charset="0"/>
              </a:rPr>
              <a:t>Post Turtle</a:t>
            </a:r>
            <a:endParaRPr lang="en-US" sz="6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72801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Establishment and Development of the Assembly/District Color Corps</a:t>
            </a:r>
            <a:endParaRPr lang="en-US" dirty="0"/>
          </a:p>
        </p:txBody>
      </p:sp>
      <p:sp>
        <p:nvSpPr>
          <p:cNvPr id="8" name="TextBox 7"/>
          <p:cNvSpPr txBox="1"/>
          <p:nvPr/>
        </p:nvSpPr>
        <p:spPr>
          <a:xfrm>
            <a:off x="461962" y="3289756"/>
            <a:ext cx="1714500" cy="1446550"/>
          </a:xfrm>
          <a:prstGeom prst="rect">
            <a:avLst/>
          </a:prstGeom>
          <a:noFill/>
        </p:spPr>
        <p:txBody>
          <a:bodyPr wrap="square" rtlCol="0">
            <a:spAutoFit/>
          </a:bodyPr>
          <a:lstStyle/>
          <a:p>
            <a:r>
              <a:rPr lang="en-US" sz="4400" dirty="0" smtClean="0">
                <a:solidFill>
                  <a:srgbClr val="339933"/>
                </a:solidFill>
                <a:latin typeface="Times New Roman" panose="02020603050405020304" pitchFamily="18" charset="0"/>
                <a:cs typeface="Times New Roman" panose="02020603050405020304" pitchFamily="18" charset="0"/>
              </a:rPr>
              <a:t>Get a Copy</a:t>
            </a:r>
            <a:endParaRPr lang="en-US" sz="4400" dirty="0">
              <a:solidFill>
                <a:srgbClr val="339933"/>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075953" y="3351311"/>
            <a:ext cx="2185987" cy="1323439"/>
          </a:xfrm>
          <a:prstGeom prst="rect">
            <a:avLst/>
          </a:prstGeom>
          <a:noFill/>
        </p:spPr>
        <p:txBody>
          <a:bodyPr wrap="square" rtlCol="0">
            <a:spAutoFit/>
          </a:bodyPr>
          <a:lstStyle/>
          <a:p>
            <a:r>
              <a:rPr lang="en-US" sz="4000" dirty="0" smtClean="0">
                <a:solidFill>
                  <a:srgbClr val="9900CC"/>
                </a:solidFill>
                <a:latin typeface="Times New Roman" panose="02020603050405020304" pitchFamily="18" charset="0"/>
                <a:cs typeface="Times New Roman" panose="02020603050405020304" pitchFamily="18" charset="0"/>
              </a:rPr>
              <a:t>Read &amp; Study</a:t>
            </a:r>
            <a:endParaRPr lang="en-US" sz="4000" dirty="0">
              <a:solidFill>
                <a:srgbClr val="99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372100" y="3505200"/>
            <a:ext cx="904875" cy="1015663"/>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&amp;</a:t>
            </a:r>
            <a:endParaRPr lang="en-US" sz="6000" dirty="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xmlns="" val="2129702255"/>
              </p:ext>
            </p:extLst>
          </p:nvPr>
        </p:nvGraphicFramePr>
        <p:xfrm>
          <a:off x="6276975" y="1700032"/>
          <a:ext cx="3290887" cy="4937125"/>
        </p:xfrm>
        <a:graphic>
          <a:graphicData uri="http://schemas.openxmlformats.org/presentationml/2006/ole">
            <p:oleObj spid="_x0000_s1050" name="Acrobat Document" r:id="rId3" imgW="2794320" imgH="4190400" progId="AcroExch.Document.DC">
              <p:embed/>
            </p:oleObj>
          </a:graphicData>
        </a:graphic>
      </p:graphicFrame>
      <p:pic>
        <p:nvPicPr>
          <p:cNvPr id="13" name="Picture 12"/>
          <p:cNvPicPr>
            <a:picLocks noChangeAspect="1"/>
          </p:cNvPicPr>
          <p:nvPr/>
        </p:nvPicPr>
        <p:blipFill rotWithShape="1">
          <a:blip r:embed="rId4" cstate="print">
            <a:extLst>
              <a:ext uri="{28A0092B-C50C-407E-A947-70E740481C1C}">
                <a14:useLocalDpi xmlns:a14="http://schemas.microsoft.com/office/drawing/2010/main" xmlns="" val="0"/>
              </a:ext>
            </a:extLst>
          </a:blip>
          <a:srcRect l="6767" t="4893" r="6136" b="5393"/>
          <a:stretch/>
        </p:blipFill>
        <p:spPr>
          <a:xfrm>
            <a:off x="1957387" y="1672045"/>
            <a:ext cx="3043238" cy="5218473"/>
          </a:xfrm>
          <a:prstGeom prst="rect">
            <a:avLst/>
          </a:prstGeom>
        </p:spPr>
      </p:pic>
    </p:spTree>
    <p:extLst>
      <p:ext uri="{BB962C8B-B14F-4D97-AF65-F5344CB8AC3E}">
        <p14:creationId xmlns:p14="http://schemas.microsoft.com/office/powerpoint/2010/main" xmlns="" val="3606349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Establishment and Development of the Assembly/District Color Corps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92331" y="1776548"/>
            <a:ext cx="10807337" cy="4647426"/>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ARTICLE XII</a:t>
            </a:r>
          </a:p>
          <a:p>
            <a:pPr algn="ctr"/>
            <a:r>
              <a:rPr lang="en-US" sz="2800" b="1" dirty="0">
                <a:latin typeface="Times New Roman" panose="02020603050405020304" pitchFamily="18" charset="0"/>
                <a:cs typeface="Times New Roman" panose="02020603050405020304" pitchFamily="18" charset="0"/>
              </a:rPr>
              <a:t>COLOR CORPS</a:t>
            </a:r>
          </a:p>
          <a:p>
            <a:r>
              <a:rPr lang="en-US" sz="2400" dirty="0">
                <a:latin typeface="Times New Roman" panose="02020603050405020304" pitchFamily="18" charset="0"/>
                <a:cs typeface="Times New Roman" panose="02020603050405020304" pitchFamily="18" charset="0"/>
              </a:rPr>
              <a:t>Section 41. The Establishment of:</a:t>
            </a:r>
          </a:p>
          <a:p>
            <a:r>
              <a:rPr lang="en-US" sz="2400" dirty="0">
                <a:latin typeface="Times New Roman" panose="02020603050405020304" pitchFamily="18" charset="0"/>
                <a:cs typeface="Times New Roman" panose="02020603050405020304" pitchFamily="18" charset="0"/>
              </a:rPr>
              <a:t>(a) Assembly may henceforth establish a uniform drill corps</a:t>
            </a:r>
          </a:p>
          <a:p>
            <a:r>
              <a:rPr lang="en-US" sz="2400" dirty="0">
                <a:latin typeface="Times New Roman" panose="02020603050405020304" pitchFamily="18" charset="0"/>
                <a:cs typeface="Times New Roman" panose="02020603050405020304" pitchFamily="18" charset="0"/>
              </a:rPr>
              <a:t>with the approval of the Master of the District and such unit</a:t>
            </a:r>
          </a:p>
          <a:p>
            <a:r>
              <a:rPr lang="en-US" sz="2400" dirty="0">
                <a:latin typeface="Times New Roman" panose="02020603050405020304" pitchFamily="18" charset="0"/>
                <a:cs typeface="Times New Roman" panose="02020603050405020304" pitchFamily="18" charset="0"/>
              </a:rPr>
              <a:t>shall be known as "Fourth Degree Color Corps of __________</a:t>
            </a:r>
          </a:p>
          <a:p>
            <a:r>
              <a:rPr lang="en-US" sz="2400" dirty="0">
                <a:latin typeface="Times New Roman" panose="02020603050405020304" pitchFamily="18" charset="0"/>
                <a:cs typeface="Times New Roman" panose="02020603050405020304" pitchFamily="18" charset="0"/>
              </a:rPr>
              <a:t>Assembly."</a:t>
            </a:r>
          </a:p>
          <a:p>
            <a:r>
              <a:rPr lang="en-US" sz="2400" dirty="0">
                <a:latin typeface="Times New Roman" panose="02020603050405020304" pitchFamily="18" charset="0"/>
                <a:cs typeface="Times New Roman" panose="02020603050405020304" pitchFamily="18" charset="0"/>
              </a:rPr>
              <a:t>(b) A Color Corps may participate in exemplifications, religious</a:t>
            </a:r>
          </a:p>
          <a:p>
            <a:r>
              <a:rPr lang="en-US" sz="2400" dirty="0">
                <a:latin typeface="Times New Roman" panose="02020603050405020304" pitchFamily="18" charset="0"/>
                <a:cs typeface="Times New Roman" panose="02020603050405020304" pitchFamily="18" charset="0"/>
              </a:rPr>
              <a:t>and public functions only with the consent of the Master.</a:t>
            </a:r>
          </a:p>
          <a:p>
            <a:r>
              <a:rPr lang="en-US" sz="2400" dirty="0">
                <a:latin typeface="Times New Roman" panose="02020603050405020304" pitchFamily="18" charset="0"/>
                <a:cs typeface="Times New Roman" panose="02020603050405020304" pitchFamily="18" charset="0"/>
              </a:rPr>
              <a:t>The Master shall have full control of the Color Corps in his district,</a:t>
            </a:r>
          </a:p>
          <a:p>
            <a:r>
              <a:rPr lang="en-US" sz="2400" dirty="0">
                <a:latin typeface="Times New Roman" panose="02020603050405020304" pitchFamily="18" charset="0"/>
                <a:cs typeface="Times New Roman" panose="02020603050405020304" pitchFamily="18" charset="0"/>
              </a:rPr>
              <a:t>except as hereinafter provided and shall be held strictly</a:t>
            </a:r>
          </a:p>
          <a:p>
            <a:r>
              <a:rPr lang="en-US" sz="2400" dirty="0">
                <a:latin typeface="Times New Roman" panose="02020603050405020304" pitchFamily="18" charset="0"/>
                <a:cs typeface="Times New Roman" panose="02020603050405020304" pitchFamily="18" charset="0"/>
              </a:rPr>
              <a:t>accountable for such unit.</a:t>
            </a:r>
          </a:p>
        </p:txBody>
      </p:sp>
    </p:spTree>
    <p:extLst>
      <p:ext uri="{BB962C8B-B14F-4D97-AF65-F5344CB8AC3E}">
        <p14:creationId xmlns:p14="http://schemas.microsoft.com/office/powerpoint/2010/main" xmlns="" val="930202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Establishment and Development of the Assembly/District Color Corps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92331" y="1776548"/>
            <a:ext cx="10807337" cy="3970318"/>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ARTICLE XII</a:t>
            </a:r>
          </a:p>
          <a:p>
            <a:pPr algn="ctr"/>
            <a:r>
              <a:rPr lang="en-US" sz="2800" b="1" dirty="0">
                <a:latin typeface="Times New Roman" panose="02020603050405020304" pitchFamily="18" charset="0"/>
                <a:cs typeface="Times New Roman" panose="02020603050405020304" pitchFamily="18" charset="0"/>
              </a:rPr>
              <a:t>COLOR </a:t>
            </a:r>
            <a:r>
              <a:rPr lang="en-US" sz="2800" b="1" dirty="0" smtClean="0">
                <a:latin typeface="Times New Roman" panose="02020603050405020304" pitchFamily="18" charset="0"/>
                <a:cs typeface="Times New Roman" panose="02020603050405020304" pitchFamily="18" charset="0"/>
              </a:rPr>
              <a:t>CORPS</a:t>
            </a:r>
          </a:p>
          <a:p>
            <a:pPr algn="ct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Section 42. Procedure and Manual of the Sword.</a:t>
            </a:r>
          </a:p>
          <a:p>
            <a:r>
              <a:rPr lang="en-US" sz="2800" dirty="0">
                <a:latin typeface="Times New Roman" panose="02020603050405020304" pitchFamily="18" charset="0"/>
                <a:cs typeface="Times New Roman" panose="02020603050405020304" pitchFamily="18" charset="0"/>
              </a:rPr>
              <a:t>The procedure and Manual of the Sword shall be in accordance</a:t>
            </a:r>
          </a:p>
          <a:p>
            <a:r>
              <a:rPr lang="en-US" sz="2800" dirty="0">
                <a:latin typeface="Times New Roman" panose="02020603050405020304" pitchFamily="18" charset="0"/>
                <a:cs typeface="Times New Roman" panose="02020603050405020304" pitchFamily="18" charset="0"/>
              </a:rPr>
              <a:t>with the “Color Corps Drill Manual.” In the absence of</a:t>
            </a:r>
          </a:p>
          <a:p>
            <a:r>
              <a:rPr lang="en-US" sz="2800" dirty="0">
                <a:latin typeface="Times New Roman" panose="02020603050405020304" pitchFamily="18" charset="0"/>
                <a:cs typeface="Times New Roman" panose="02020603050405020304" pitchFamily="18" charset="0"/>
              </a:rPr>
              <a:t>such directive the District Master has full control provided,</a:t>
            </a:r>
          </a:p>
          <a:p>
            <a:r>
              <a:rPr lang="en-US" sz="2800" dirty="0">
                <a:latin typeface="Times New Roman" panose="02020603050405020304" pitchFamily="18" charset="0"/>
                <a:cs typeface="Times New Roman" panose="02020603050405020304" pitchFamily="18" charset="0"/>
              </a:rPr>
              <a:t>however, that he first receives approval of such procedure from</a:t>
            </a:r>
          </a:p>
          <a:p>
            <a:r>
              <a:rPr lang="en-US" sz="2800" dirty="0">
                <a:latin typeface="Times New Roman" panose="02020603050405020304" pitchFamily="18" charset="0"/>
                <a:cs typeface="Times New Roman" panose="02020603050405020304" pitchFamily="18" charset="0"/>
              </a:rPr>
              <a:t>the Supreme Master.</a:t>
            </a:r>
          </a:p>
        </p:txBody>
      </p:sp>
    </p:spTree>
    <p:extLst>
      <p:ext uri="{BB962C8B-B14F-4D97-AF65-F5344CB8AC3E}">
        <p14:creationId xmlns:p14="http://schemas.microsoft.com/office/powerpoint/2010/main" xmlns="" val="1396141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a:t>Purpose </a:t>
            </a:r>
            <a:r>
              <a:rPr lang="en-US" b="1" dirty="0" smtClean="0"/>
              <a:t>and Description of </a:t>
            </a:r>
            <a:r>
              <a:rPr lang="en-US" b="1" dirty="0"/>
              <a:t>the Color Corps </a:t>
            </a:r>
            <a:r>
              <a:rPr lang="en-US" b="1" dirty="0" smtClean="0"/>
              <a:t/>
            </a:r>
            <a:br>
              <a:rPr lang="en-US" b="1" dirty="0" smtClean="0"/>
            </a:br>
            <a:r>
              <a:rPr lang="en-US" b="1" dirty="0" smtClean="0"/>
              <a:t>of </a:t>
            </a:r>
            <a:r>
              <a:rPr lang="en-US" b="1" dirty="0"/>
              <a:t>the Fourth Degree</a:t>
            </a:r>
            <a:endParaRPr lang="en-US" dirty="0"/>
          </a:p>
        </p:txBody>
      </p:sp>
      <p:sp>
        <p:nvSpPr>
          <p:cNvPr id="5" name="TextBox 4"/>
          <p:cNvSpPr txBox="1"/>
          <p:nvPr/>
        </p:nvSpPr>
        <p:spPr>
          <a:xfrm>
            <a:off x="838200" y="2081349"/>
            <a:ext cx="10515600" cy="480131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The primary purpose of the Fourth Degree is to encourage active</a:t>
            </a:r>
          </a:p>
          <a:p>
            <a:r>
              <a:rPr lang="en-US" sz="2400" b="1" dirty="0">
                <a:solidFill>
                  <a:srgbClr val="FF0000"/>
                </a:solidFill>
                <a:latin typeface="Times New Roman" panose="02020603050405020304" pitchFamily="18" charset="0"/>
                <a:cs typeface="Times New Roman" panose="02020603050405020304" pitchFamily="18" charset="0"/>
              </a:rPr>
              <a:t>Catholic citizenship and foster the spirit of patriotism in members and the</a:t>
            </a:r>
          </a:p>
          <a:p>
            <a:r>
              <a:rPr lang="en-US" sz="2400" b="1" dirty="0">
                <a:solidFill>
                  <a:srgbClr val="FF0000"/>
                </a:solidFill>
                <a:latin typeface="Times New Roman" panose="02020603050405020304" pitchFamily="18" charset="0"/>
                <a:cs typeface="Times New Roman" panose="02020603050405020304" pitchFamily="18" charset="0"/>
              </a:rPr>
              <a:t>community at large.</a:t>
            </a:r>
          </a:p>
          <a:p>
            <a:r>
              <a:rPr lang="en-US" sz="2400" dirty="0">
                <a:latin typeface="Times New Roman" panose="02020603050405020304" pitchFamily="18" charset="0"/>
                <a:cs typeface="Times New Roman" panose="02020603050405020304" pitchFamily="18" charset="0"/>
              </a:rPr>
              <a:t>The Color Corps members exemplify all the principles of our Order:</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Charity </a:t>
            </a:r>
            <a:r>
              <a:rPr lang="en-US" sz="2400" dirty="0">
                <a:latin typeface="Times New Roman" panose="02020603050405020304" pitchFamily="18" charset="0"/>
                <a:cs typeface="Times New Roman" panose="02020603050405020304" pitchFamily="18" charset="0"/>
              </a:rPr>
              <a:t>- by the gift of their time and energies necessary to practice,</a:t>
            </a:r>
          </a:p>
          <a:p>
            <a:r>
              <a:rPr lang="en-US" sz="2400" dirty="0">
                <a:latin typeface="Times New Roman" panose="02020603050405020304" pitchFamily="18" charset="0"/>
                <a:cs typeface="Times New Roman" panose="02020603050405020304" pitchFamily="18" charset="0"/>
              </a:rPr>
              <a:t>perfect and perform the ceremonials and sword drill;</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Unity </a:t>
            </a:r>
            <a:r>
              <a:rPr lang="en-US" sz="2400" dirty="0">
                <a:latin typeface="Times New Roman" panose="02020603050405020304" pitchFamily="18" charset="0"/>
                <a:cs typeface="Times New Roman" panose="02020603050405020304" pitchFamily="18" charset="0"/>
              </a:rPr>
              <a:t>– by the united efforts of Sir Knights to practice and perfect a</a:t>
            </a:r>
          </a:p>
          <a:p>
            <a:r>
              <a:rPr lang="en-US" sz="2400" dirty="0">
                <a:latin typeface="Times New Roman" panose="02020603050405020304" pitchFamily="18" charset="0"/>
                <a:cs typeface="Times New Roman" panose="02020603050405020304" pitchFamily="18" charset="0"/>
              </a:rPr>
              <a:t>coordinated drill for the good of the Church and the Order;</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Fraternity </a:t>
            </a:r>
            <a:r>
              <a:rPr lang="en-US" sz="2400" dirty="0">
                <a:latin typeface="Times New Roman" panose="02020603050405020304" pitchFamily="18" charset="0"/>
                <a:cs typeface="Times New Roman" panose="02020603050405020304" pitchFamily="18" charset="0"/>
              </a:rPr>
              <a:t>– by expressing an “Esprit de Corps,” sharing a common</a:t>
            </a:r>
          </a:p>
          <a:p>
            <a:r>
              <a:rPr lang="en-US" sz="2400" dirty="0">
                <a:latin typeface="Times New Roman" panose="02020603050405020304" pitchFamily="18" charset="0"/>
                <a:cs typeface="Times New Roman" panose="02020603050405020304" pitchFamily="18" charset="0"/>
              </a:rPr>
              <a:t>desire for drill excellence and camaraderie; and</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Patriotism </a:t>
            </a:r>
            <a:r>
              <a:rPr lang="en-US" sz="2400" dirty="0">
                <a:latin typeface="Times New Roman" panose="02020603050405020304" pitchFamily="18" charset="0"/>
                <a:cs typeface="Times New Roman" panose="02020603050405020304" pitchFamily="18" charset="0"/>
              </a:rPr>
              <a:t>– by performing precision drill as a salute to God and to</a:t>
            </a:r>
          </a:p>
          <a:p>
            <a:r>
              <a:rPr lang="en-US" sz="2400" dirty="0">
                <a:latin typeface="Times New Roman" panose="02020603050405020304" pitchFamily="18" charset="0"/>
                <a:cs typeface="Times New Roman" panose="02020603050405020304" pitchFamily="18" charset="0"/>
              </a:rPr>
              <a:t>country and visually exhibiting a love for both.</a:t>
            </a:r>
          </a:p>
          <a:p>
            <a:endParaRPr lang="en-US" dirty="0"/>
          </a:p>
        </p:txBody>
      </p:sp>
    </p:spTree>
    <p:extLst>
      <p:ext uri="{BB962C8B-B14F-4D97-AF65-F5344CB8AC3E}">
        <p14:creationId xmlns:p14="http://schemas.microsoft.com/office/powerpoint/2010/main" xmlns="" val="2326588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a:t>Purpose and Description of the Color Corps </a:t>
            </a:r>
            <a:br>
              <a:rPr lang="en-US" b="1" dirty="0"/>
            </a:br>
            <a:r>
              <a:rPr lang="en-US" b="1" dirty="0"/>
              <a:t>of the Fourth Degree</a:t>
            </a:r>
            <a:endParaRPr lang="en-US" dirty="0"/>
          </a:p>
        </p:txBody>
      </p:sp>
      <p:sp>
        <p:nvSpPr>
          <p:cNvPr id="5" name="TextBox 4"/>
          <p:cNvSpPr txBox="1"/>
          <p:nvPr/>
        </p:nvSpPr>
        <p:spPr>
          <a:xfrm>
            <a:off x="414744" y="1700032"/>
            <a:ext cx="11411495"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Color Corps (C.C.) </a:t>
            </a:r>
            <a:r>
              <a:rPr lang="en-US" sz="2400" dirty="0">
                <a:latin typeface="Times New Roman" panose="02020603050405020304" pitchFamily="18" charset="0"/>
                <a:cs typeface="Times New Roman" panose="02020603050405020304" pitchFamily="18" charset="0"/>
              </a:rPr>
              <a:t>has two sub-groups, the </a:t>
            </a:r>
            <a:r>
              <a:rPr lang="en-US" sz="2400" b="1" dirty="0">
                <a:latin typeface="Times New Roman" panose="02020603050405020304" pitchFamily="18" charset="0"/>
                <a:cs typeface="Times New Roman" panose="02020603050405020304" pitchFamily="18" charset="0"/>
              </a:rPr>
              <a:t>Color Guard (C.G.) </a:t>
            </a:r>
            <a:r>
              <a:rPr lang="en-US" sz="2400" b="1" dirty="0" smtClean="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Honor Guard (H.G.)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Color Guard consists of the flag bearers </a:t>
            </a:r>
            <a:r>
              <a:rPr lang="en-US" sz="2400" dirty="0" smtClean="0">
                <a:solidFill>
                  <a:srgbClr val="FF0000"/>
                </a:solidFill>
                <a:latin typeface="Times New Roman" panose="02020603050405020304" pitchFamily="18" charset="0"/>
                <a:cs typeface="Times New Roman" panose="02020603050405020304" pitchFamily="18" charset="0"/>
              </a:rPr>
              <a:t>and at </a:t>
            </a:r>
            <a:r>
              <a:rPr lang="en-US" sz="2400" dirty="0">
                <a:solidFill>
                  <a:srgbClr val="FF0000"/>
                </a:solidFill>
                <a:latin typeface="Times New Roman" panose="02020603050405020304" pitchFamily="18" charset="0"/>
                <a:cs typeface="Times New Roman" panose="02020603050405020304" pitchFamily="18" charset="0"/>
              </a:rPr>
              <a:t>least two members of the Honor Guard who escort the colors. </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0000CC"/>
                </a:solidFill>
                <a:latin typeface="Times New Roman" panose="02020603050405020304" pitchFamily="18" charset="0"/>
                <a:cs typeface="Times New Roman" panose="02020603050405020304" pitchFamily="18" charset="0"/>
              </a:rPr>
              <a:t>The Honor </a:t>
            </a:r>
            <a:r>
              <a:rPr lang="en-US" sz="2400" dirty="0">
                <a:solidFill>
                  <a:srgbClr val="0000CC"/>
                </a:solidFill>
                <a:latin typeface="Times New Roman" panose="02020603050405020304" pitchFamily="18" charset="0"/>
                <a:cs typeface="Times New Roman" panose="02020603050405020304" pitchFamily="18" charset="0"/>
              </a:rPr>
              <a:t>Guard consists of members of the Color Corps who have mastered</a:t>
            </a:r>
          </a:p>
          <a:p>
            <a:r>
              <a:rPr lang="en-US" sz="2400" dirty="0">
                <a:solidFill>
                  <a:srgbClr val="0000CC"/>
                </a:solidFill>
                <a:latin typeface="Times New Roman" panose="02020603050405020304" pitchFamily="18" charset="0"/>
                <a:cs typeface="Times New Roman" panose="02020603050405020304" pitchFamily="18" charset="0"/>
              </a:rPr>
              <a:t>the Manual of the Sword.</a:t>
            </a:r>
          </a:p>
          <a:p>
            <a:r>
              <a:rPr lang="en-US" sz="2400" dirty="0">
                <a:solidFill>
                  <a:srgbClr val="FF0000"/>
                </a:solidFill>
                <a:latin typeface="Times New Roman" panose="02020603050405020304" pitchFamily="18" charset="0"/>
                <a:cs typeface="Times New Roman" panose="02020603050405020304" pitchFamily="18" charset="0"/>
              </a:rPr>
              <a:t>In many assemblies, all members of the Color Corps belong to </a:t>
            </a:r>
            <a:r>
              <a:rPr lang="en-US" sz="2400" dirty="0" smtClean="0">
                <a:solidFill>
                  <a:srgbClr val="FF0000"/>
                </a:solidFill>
                <a:latin typeface="Times New Roman" panose="02020603050405020304" pitchFamily="18" charset="0"/>
                <a:cs typeface="Times New Roman" panose="02020603050405020304" pitchFamily="18" charset="0"/>
              </a:rPr>
              <a:t>the Honor </a:t>
            </a:r>
            <a:r>
              <a:rPr lang="en-US" sz="2400" dirty="0">
                <a:solidFill>
                  <a:srgbClr val="FF0000"/>
                </a:solidFill>
                <a:latin typeface="Times New Roman" panose="02020603050405020304" pitchFamily="18" charset="0"/>
                <a:cs typeface="Times New Roman" panose="02020603050405020304" pitchFamily="18" charset="0"/>
              </a:rPr>
              <a:t>Guard. This should be kept in mind when following the </a:t>
            </a:r>
            <a:r>
              <a:rPr lang="en-US" sz="2400" dirty="0" smtClean="0">
                <a:solidFill>
                  <a:srgbClr val="FF0000"/>
                </a:solidFill>
                <a:latin typeface="Times New Roman" panose="02020603050405020304" pitchFamily="18" charset="0"/>
                <a:cs typeface="Times New Roman" panose="02020603050405020304" pitchFamily="18" charset="0"/>
              </a:rPr>
              <a:t>procedures in </a:t>
            </a:r>
            <a:r>
              <a:rPr lang="en-US" sz="2400" dirty="0">
                <a:solidFill>
                  <a:srgbClr val="FF0000"/>
                </a:solidFill>
                <a:latin typeface="Times New Roman" panose="02020603050405020304" pitchFamily="18" charset="0"/>
                <a:cs typeface="Times New Roman" panose="02020603050405020304" pitchFamily="18" charset="0"/>
              </a:rPr>
              <a:t>this manual.</a:t>
            </a:r>
          </a:p>
          <a:p>
            <a:r>
              <a:rPr lang="en-US" sz="2400" dirty="0">
                <a:latin typeface="Times New Roman" panose="02020603050405020304" pitchFamily="18" charset="0"/>
                <a:cs typeface="Times New Roman" panose="02020603050405020304" pitchFamily="18" charset="0"/>
              </a:rPr>
              <a:t>The public appearance of Fourth Degree Knights as a Color Corps </a:t>
            </a:r>
            <a:r>
              <a:rPr lang="en-US" sz="2400" dirty="0" smtClean="0">
                <a:latin typeface="Times New Roman" panose="02020603050405020304" pitchFamily="18" charset="0"/>
                <a:cs typeface="Times New Roman" panose="02020603050405020304" pitchFamily="18" charset="0"/>
              </a:rPr>
              <a:t>at religious </a:t>
            </a:r>
            <a:r>
              <a:rPr lang="en-US" sz="2400" dirty="0">
                <a:latin typeface="Times New Roman" panose="02020603050405020304" pitchFamily="18" charset="0"/>
                <a:cs typeface="Times New Roman" panose="02020603050405020304" pitchFamily="18" charset="0"/>
              </a:rPr>
              <a:t>and civic functions is an important activity for each assembly.</a:t>
            </a:r>
          </a:p>
          <a:p>
            <a:r>
              <a:rPr lang="en-US" sz="2400" dirty="0">
                <a:solidFill>
                  <a:srgbClr val="FF0000"/>
                </a:solidFill>
                <a:latin typeface="Times New Roman" panose="02020603050405020304" pitchFamily="18" charset="0"/>
                <a:cs typeface="Times New Roman" panose="02020603050405020304" pitchFamily="18" charset="0"/>
              </a:rPr>
              <a:t>They add dignity and the pride of Church and country to any event. </a:t>
            </a:r>
            <a:r>
              <a:rPr lang="en-US" sz="2400" dirty="0" smtClean="0">
                <a:solidFill>
                  <a:srgbClr val="FF0000"/>
                </a:solidFill>
                <a:latin typeface="Times New Roman" panose="02020603050405020304" pitchFamily="18" charset="0"/>
                <a:cs typeface="Times New Roman" panose="02020603050405020304" pitchFamily="18" charset="0"/>
              </a:rPr>
              <a:t>By these </a:t>
            </a:r>
            <a:r>
              <a:rPr lang="en-US" sz="2400" dirty="0">
                <a:solidFill>
                  <a:srgbClr val="FF0000"/>
                </a:solidFill>
                <a:latin typeface="Times New Roman" panose="02020603050405020304" pitchFamily="18" charset="0"/>
                <a:cs typeface="Times New Roman" panose="02020603050405020304" pitchFamily="18" charset="0"/>
              </a:rPr>
              <a:t>public demonstrations their loyalties bring credit to themselves </a:t>
            </a:r>
            <a:r>
              <a:rPr lang="en-US" sz="2400" dirty="0" smtClean="0">
                <a:solidFill>
                  <a:srgbClr val="FF0000"/>
                </a:solidFill>
                <a:latin typeface="Times New Roman" panose="02020603050405020304" pitchFamily="18" charset="0"/>
                <a:cs typeface="Times New Roman" panose="02020603050405020304" pitchFamily="18" charset="0"/>
              </a:rPr>
              <a:t>and to </a:t>
            </a:r>
            <a:r>
              <a:rPr lang="en-US" sz="2400" dirty="0">
                <a:solidFill>
                  <a:srgbClr val="FF0000"/>
                </a:solidFill>
                <a:latin typeface="Times New Roman" panose="02020603050405020304" pitchFamily="18" charset="0"/>
                <a:cs typeface="Times New Roman" panose="02020603050405020304" pitchFamily="18" charset="0"/>
              </a:rPr>
              <a:t>the Knights of Columbus.</a:t>
            </a:r>
          </a:p>
        </p:txBody>
      </p:sp>
    </p:spTree>
    <p:extLst>
      <p:ext uri="{BB962C8B-B14F-4D97-AF65-F5344CB8AC3E}">
        <p14:creationId xmlns:p14="http://schemas.microsoft.com/office/powerpoint/2010/main" xmlns="" val="866344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Establishment and Development of the Assembly/District Color Corps</a:t>
            </a:r>
            <a:endParaRPr lang="en-US" dirty="0"/>
          </a:p>
        </p:txBody>
      </p:sp>
      <p:sp>
        <p:nvSpPr>
          <p:cNvPr id="6" name="TextBox 5"/>
          <p:cNvSpPr txBox="1"/>
          <p:nvPr/>
        </p:nvSpPr>
        <p:spPr>
          <a:xfrm>
            <a:off x="838200" y="1776548"/>
            <a:ext cx="10515600" cy="489364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Every assembly should organize and maintain a Fourth Degree </a:t>
            </a:r>
            <a:r>
              <a:rPr lang="en-US" sz="2400" dirty="0" smtClean="0">
                <a:latin typeface="Times New Roman" panose="02020603050405020304" pitchFamily="18" charset="0"/>
                <a:cs typeface="Times New Roman" panose="02020603050405020304" pitchFamily="18" charset="0"/>
              </a:rPr>
              <a:t>Color Corps </a:t>
            </a:r>
            <a:r>
              <a:rPr lang="en-US" sz="2400" dirty="0">
                <a:latin typeface="Times New Roman" panose="02020603050405020304" pitchFamily="18" charset="0"/>
                <a:cs typeface="Times New Roman" panose="02020603050405020304" pitchFamily="18" charset="0"/>
              </a:rPr>
              <a:t>under the supervision and direction of the Master of the </a:t>
            </a:r>
            <a:r>
              <a:rPr lang="en-US" sz="2400" dirty="0" smtClean="0">
                <a:latin typeface="Times New Roman" panose="02020603050405020304" pitchFamily="18" charset="0"/>
                <a:cs typeface="Times New Roman" panose="02020603050405020304" pitchFamily="18" charset="0"/>
              </a:rPr>
              <a:t>District.</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Such </a:t>
            </a:r>
            <a:r>
              <a:rPr lang="en-US" sz="2400" dirty="0">
                <a:latin typeface="Times New Roman" panose="02020603050405020304" pitchFamily="18" charset="0"/>
                <a:cs typeface="Times New Roman" panose="02020603050405020304" pitchFamily="18" charset="0"/>
              </a:rPr>
              <a:t>bodies may participate in Installation of Officers, Fourth </a:t>
            </a:r>
            <a:r>
              <a:rPr lang="en-US" sz="2400" dirty="0" smtClean="0">
                <a:latin typeface="Times New Roman" panose="02020603050405020304" pitchFamily="18" charset="0"/>
                <a:cs typeface="Times New Roman" panose="02020603050405020304" pitchFamily="18" charset="0"/>
              </a:rPr>
              <a:t>Degree Exemplifications</a:t>
            </a:r>
            <a:r>
              <a:rPr lang="en-US" sz="2400" dirty="0">
                <a:latin typeface="Times New Roman" panose="02020603050405020304" pitchFamily="18" charset="0"/>
                <a:cs typeface="Times New Roman" panose="02020603050405020304" pitchFamily="18" charset="0"/>
              </a:rPr>
              <a:t>, religious and public functions and parades and </a:t>
            </a:r>
            <a:r>
              <a:rPr lang="en-US" sz="2400" dirty="0" smtClean="0">
                <a:latin typeface="Times New Roman" panose="02020603050405020304" pitchFamily="18" charset="0"/>
                <a:cs typeface="Times New Roman" panose="02020603050405020304" pitchFamily="18" charset="0"/>
              </a:rPr>
              <a:t>other functions</a:t>
            </a:r>
            <a:r>
              <a:rPr lang="en-US" sz="2400" dirty="0">
                <a:latin typeface="Times New Roman" panose="02020603050405020304" pitchFamily="18" charset="0"/>
                <a:cs typeface="Times New Roman" panose="02020603050405020304" pitchFamily="18" charset="0"/>
              </a:rPr>
              <a:t>, with consent of the Master of the District.</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training and activities of an assembly’s Color Corps should </a:t>
            </a:r>
            <a:r>
              <a:rPr lang="en-US" sz="2400" dirty="0" smtClean="0">
                <a:latin typeface="Times New Roman" panose="02020603050405020304" pitchFamily="18" charset="0"/>
                <a:cs typeface="Times New Roman" panose="02020603050405020304" pitchFamily="18" charset="0"/>
              </a:rPr>
              <a:t>be coordinated </a:t>
            </a:r>
            <a:r>
              <a:rPr lang="en-US" sz="2400" dirty="0">
                <a:latin typeface="Times New Roman" panose="02020603050405020304" pitchFamily="18" charset="0"/>
                <a:cs typeface="Times New Roman" panose="02020603050405020304" pitchFamily="18" charset="0"/>
              </a:rPr>
              <a:t>and directed by a Color Corps Commander </a:t>
            </a:r>
            <a:r>
              <a:rPr lang="en-US" sz="2400" dirty="0" smtClean="0">
                <a:latin typeface="Times New Roman" panose="02020603050405020304" pitchFamily="18" charset="0"/>
                <a:cs typeface="Times New Roman" panose="02020603050405020304" pitchFamily="18" charset="0"/>
              </a:rPr>
              <a:t>to be appointed </a:t>
            </a:r>
            <a:r>
              <a:rPr lang="en-US" sz="2400" dirty="0">
                <a:latin typeface="Times New Roman" panose="02020603050405020304" pitchFamily="18" charset="0"/>
                <a:cs typeface="Times New Roman" panose="02020603050405020304" pitchFamily="18" charset="0"/>
              </a:rPr>
              <a:t>by the Faithful Navigator.</a:t>
            </a:r>
          </a:p>
          <a:p>
            <a:endParaRPr lang="en-US" sz="2400" i="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i="1" dirty="0" smtClean="0">
                <a:latin typeface="Times New Roman" panose="02020603050405020304" pitchFamily="18" charset="0"/>
                <a:cs typeface="Times New Roman" panose="02020603050405020304" pitchFamily="18" charset="0"/>
              </a:rPr>
              <a:t>It </a:t>
            </a:r>
            <a:r>
              <a:rPr lang="en-US" sz="2400" i="1" dirty="0">
                <a:latin typeface="Times New Roman" panose="02020603050405020304" pitchFamily="18" charset="0"/>
                <a:cs typeface="Times New Roman" panose="02020603050405020304" pitchFamily="18" charset="0"/>
              </a:rPr>
              <a:t>is important to remember that when individual members of </a:t>
            </a:r>
            <a:r>
              <a:rPr lang="en-US" sz="2400" i="1" dirty="0" smtClean="0">
                <a:latin typeface="Times New Roman" panose="02020603050405020304" pitchFamily="18" charset="0"/>
                <a:cs typeface="Times New Roman" panose="02020603050405020304" pitchFamily="18" charset="0"/>
              </a:rPr>
              <a:t>the Color </a:t>
            </a:r>
            <a:r>
              <a:rPr lang="en-US" sz="2400" i="1" dirty="0">
                <a:latin typeface="Times New Roman" panose="02020603050405020304" pitchFamily="18" charset="0"/>
                <a:cs typeface="Times New Roman" panose="02020603050405020304" pitchFamily="18" charset="0"/>
              </a:rPr>
              <a:t>Corps appear at public functions they are not only </a:t>
            </a:r>
            <a:r>
              <a:rPr lang="en-US" sz="2400" i="1" dirty="0" smtClean="0">
                <a:latin typeface="Times New Roman" panose="02020603050405020304" pitchFamily="18" charset="0"/>
                <a:cs typeface="Times New Roman" panose="02020603050405020304" pitchFamily="18" charset="0"/>
              </a:rPr>
              <a:t>representing themselves</a:t>
            </a:r>
            <a:r>
              <a:rPr lang="en-US" sz="2400" i="1" dirty="0">
                <a:latin typeface="Times New Roman" panose="02020603050405020304" pitchFamily="18" charset="0"/>
                <a:cs typeface="Times New Roman" panose="02020603050405020304" pitchFamily="18" charset="0"/>
              </a:rPr>
              <a:t>, but also their assembly and the entire Order of the Knights </a:t>
            </a:r>
            <a:r>
              <a:rPr lang="en-US" sz="2400" i="1" dirty="0" smtClean="0">
                <a:latin typeface="Times New Roman" panose="02020603050405020304" pitchFamily="18" charset="0"/>
                <a:cs typeface="Times New Roman" panose="02020603050405020304" pitchFamily="18" charset="0"/>
              </a:rPr>
              <a:t>of Columbus</a:t>
            </a:r>
            <a:r>
              <a:rPr lang="en-US" sz="2400" i="1" dirty="0">
                <a:latin typeface="Times New Roman" panose="02020603050405020304" pitchFamily="18" charset="0"/>
                <a:cs typeface="Times New Roman" panose="02020603050405020304" pitchFamily="18" charset="0"/>
              </a:rPr>
              <a:t>. Their conduct and appearance should reflect this at all times</a:t>
            </a:r>
            <a:r>
              <a:rPr lang="en-US" i="1" dirty="0"/>
              <a:t>.</a:t>
            </a:r>
          </a:p>
        </p:txBody>
      </p:sp>
    </p:spTree>
    <p:extLst>
      <p:ext uri="{BB962C8B-B14F-4D97-AF65-F5344CB8AC3E}">
        <p14:creationId xmlns:p14="http://schemas.microsoft.com/office/powerpoint/2010/main" xmlns="" val="4104482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Establishment and Development of the Assembly/District Color Corps</a:t>
            </a:r>
            <a:endParaRPr lang="en-US" dirty="0"/>
          </a:p>
        </p:txBody>
      </p:sp>
      <p:sp>
        <p:nvSpPr>
          <p:cNvPr id="5" name="TextBox 4"/>
          <p:cNvSpPr txBox="1"/>
          <p:nvPr/>
        </p:nvSpPr>
        <p:spPr>
          <a:xfrm>
            <a:off x="838200" y="1785257"/>
            <a:ext cx="10781211" cy="390876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regulations for the Color Corps a</a:t>
            </a:r>
            <a:r>
              <a:rPr lang="en-US" sz="2800" dirty="0" smtClean="0">
                <a:latin typeface="Times New Roman" panose="02020603050405020304" pitchFamily="18" charset="0"/>
                <a:cs typeface="Times New Roman" panose="02020603050405020304" pitchFamily="18" charset="0"/>
              </a:rPr>
              <a:t>pply </a:t>
            </a:r>
            <a:r>
              <a:rPr lang="en-US" sz="2800" dirty="0">
                <a:latin typeface="Times New Roman" panose="02020603050405020304" pitchFamily="18" charset="0"/>
                <a:cs typeface="Times New Roman" panose="02020603050405020304" pitchFamily="18" charset="0"/>
              </a:rPr>
              <a:t>to the following</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457200" indent="-457200">
              <a:buAutoNum type="arabicPeriod"/>
            </a:pPr>
            <a:r>
              <a:rPr lang="en-US" sz="2400" dirty="0" smtClean="0">
                <a:latin typeface="Times New Roman" panose="02020603050405020304" pitchFamily="18" charset="0"/>
                <a:cs typeface="Times New Roman" panose="02020603050405020304" pitchFamily="18" charset="0"/>
              </a:rPr>
              <a:t>Color Corps: </a:t>
            </a:r>
            <a:r>
              <a:rPr lang="en-US" sz="2400" dirty="0">
                <a:latin typeface="Times New Roman" panose="02020603050405020304" pitchFamily="18" charset="0"/>
                <a:cs typeface="Times New Roman" panose="02020603050405020304" pitchFamily="18" charset="0"/>
              </a:rPr>
              <a:t>A Fourth Degree Knight, who has been </a:t>
            </a:r>
            <a:r>
              <a:rPr lang="en-US" sz="2400" dirty="0" smtClean="0">
                <a:latin typeface="Times New Roman" panose="02020603050405020304" pitchFamily="18" charset="0"/>
                <a:cs typeface="Times New Roman" panose="02020603050405020304" pitchFamily="18" charset="0"/>
              </a:rPr>
              <a:t>trained and </a:t>
            </a:r>
            <a:r>
              <a:rPr lang="en-US" sz="2400" dirty="0">
                <a:latin typeface="Times New Roman" panose="02020603050405020304" pitchFamily="18" charset="0"/>
                <a:cs typeface="Times New Roman" panose="02020603050405020304" pitchFamily="18" charset="0"/>
              </a:rPr>
              <a:t>possesses the official regalia, in good repair, is eligible </a:t>
            </a:r>
            <a:r>
              <a:rPr lang="en-US" sz="2400" dirty="0" smtClean="0">
                <a:latin typeface="Times New Roman" panose="02020603050405020304" pitchFamily="18" charset="0"/>
                <a:cs typeface="Times New Roman" panose="02020603050405020304" pitchFamily="18" charset="0"/>
              </a:rPr>
              <a:t>to participate </a:t>
            </a:r>
            <a:r>
              <a:rPr lang="en-US" sz="2400" dirty="0">
                <a:latin typeface="Times New Roman" panose="02020603050405020304" pitchFamily="18" charset="0"/>
                <a:cs typeface="Times New Roman" panose="02020603050405020304" pitchFamily="18" charset="0"/>
              </a:rPr>
              <a:t>in </a:t>
            </a:r>
            <a:r>
              <a:rPr lang="en-US" sz="2400" dirty="0" smtClean="0">
                <a:latin typeface="Times New Roman" panose="02020603050405020304" pitchFamily="18" charset="0"/>
                <a:cs typeface="Times New Roman" panose="02020603050405020304" pitchFamily="18" charset="0"/>
              </a:rPr>
              <a:t>Color Corps functions.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assembly will have a Color Corps Commander </a:t>
            </a:r>
            <a:r>
              <a:rPr lang="en-US" sz="2400" dirty="0" smtClean="0">
                <a:latin typeface="Times New Roman" panose="02020603050405020304" pitchFamily="18" charset="0"/>
                <a:cs typeface="Times New Roman" panose="02020603050405020304" pitchFamily="18" charset="0"/>
              </a:rPr>
              <a:t>appointed </a:t>
            </a:r>
            <a:r>
              <a:rPr lang="en-US" sz="2400" dirty="0">
                <a:latin typeface="Times New Roman" panose="02020603050405020304" pitchFamily="18" charset="0"/>
                <a:cs typeface="Times New Roman" panose="02020603050405020304" pitchFamily="18" charset="0"/>
              </a:rPr>
              <a:t>by the Faithful Navigator </a:t>
            </a: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 term not to </a:t>
            </a:r>
            <a:r>
              <a:rPr lang="en-US" sz="2400" dirty="0" smtClean="0">
                <a:latin typeface="Times New Roman" panose="02020603050405020304" pitchFamily="18" charset="0"/>
                <a:cs typeface="Times New Roman" panose="02020603050405020304" pitchFamily="18" charset="0"/>
              </a:rPr>
              <a:t>exceed that </a:t>
            </a:r>
            <a:r>
              <a:rPr lang="en-US" sz="2400" dirty="0">
                <a:latin typeface="Times New Roman" panose="02020603050405020304" pitchFamily="18" charset="0"/>
                <a:cs typeface="Times New Roman" panose="02020603050405020304" pitchFamily="18" charset="0"/>
              </a:rPr>
              <a:t>of the </a:t>
            </a:r>
            <a:r>
              <a:rPr lang="en-US" sz="2400" dirty="0" smtClean="0">
                <a:latin typeface="Times New Roman" panose="02020603050405020304" pitchFamily="18" charset="0"/>
                <a:cs typeface="Times New Roman" panose="02020603050405020304" pitchFamily="18" charset="0"/>
              </a:rPr>
              <a:t>Faithful Navigator.</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Marshal/Color Corps Commander </a:t>
            </a:r>
            <a:r>
              <a:rPr lang="en-US" sz="2400" dirty="0">
                <a:latin typeface="Times New Roman" panose="02020603050405020304" pitchFamily="18" charset="0"/>
                <a:cs typeface="Times New Roman" panose="02020603050405020304" pitchFamily="18" charset="0"/>
              </a:rPr>
              <a:t>is responsible for securing his own sword</a:t>
            </a:r>
            <a:r>
              <a:rPr lang="en-US" sz="2400" dirty="0" smtClean="0">
                <a:latin typeface="Times New Roman" panose="02020603050405020304" pitchFamily="18" charset="0"/>
                <a:cs typeface="Times New Roman" panose="02020603050405020304" pitchFamily="18" charset="0"/>
              </a:rPr>
              <a:t>, service </a:t>
            </a:r>
            <a:r>
              <a:rPr lang="en-US" sz="2400" dirty="0">
                <a:latin typeface="Times New Roman" panose="02020603050405020304" pitchFamily="18" charset="0"/>
                <a:cs typeface="Times New Roman" panose="02020603050405020304" pitchFamily="18" charset="0"/>
              </a:rPr>
              <a:t>baldric and </a:t>
            </a:r>
            <a:r>
              <a:rPr lang="en-US" sz="2400" dirty="0" smtClean="0">
                <a:latin typeface="Times New Roman" panose="02020603050405020304" pitchFamily="18" charset="0"/>
                <a:cs typeface="Times New Roman" panose="02020603050405020304" pitchFamily="18" charset="0"/>
              </a:rPr>
              <a:t>gloves.</a:t>
            </a:r>
          </a:p>
          <a:p>
            <a:pPr marL="457200" indent="-457200">
              <a:buAutoNum type="arabicPeriod"/>
            </a:pPr>
            <a:r>
              <a:rPr lang="en-US" sz="2400" dirty="0" smtClean="0">
                <a:latin typeface="Times New Roman" panose="02020603050405020304" pitchFamily="18" charset="0"/>
                <a:cs typeface="Times New Roman" panose="02020603050405020304" pitchFamily="18" charset="0"/>
              </a:rPr>
              <a:t>Expenses </a:t>
            </a:r>
            <a:r>
              <a:rPr lang="en-US" sz="2400" dirty="0">
                <a:latin typeface="Times New Roman" panose="02020603050405020304" pitchFamily="18" charset="0"/>
                <a:cs typeface="Times New Roman" panose="02020603050405020304" pitchFamily="18" charset="0"/>
              </a:rPr>
              <a:t>incurred by the </a:t>
            </a:r>
            <a:r>
              <a:rPr lang="en-US" sz="2400" dirty="0" smtClean="0">
                <a:latin typeface="Times New Roman" panose="02020603050405020304" pitchFamily="18" charset="0"/>
                <a:cs typeface="Times New Roman" panose="02020603050405020304" pitchFamily="18" charset="0"/>
              </a:rPr>
              <a:t>Assembly Color Corps </a:t>
            </a:r>
            <a:r>
              <a:rPr lang="en-US" sz="2400" dirty="0">
                <a:latin typeface="Times New Roman" panose="02020603050405020304" pitchFamily="18" charset="0"/>
                <a:cs typeface="Times New Roman" panose="02020603050405020304" pitchFamily="18" charset="0"/>
              </a:rPr>
              <a:t>are the responsibility of the </a:t>
            </a:r>
            <a:r>
              <a:rPr lang="en-US" sz="2400" dirty="0" smtClean="0">
                <a:latin typeface="Times New Roman" panose="02020603050405020304" pitchFamily="18" charset="0"/>
                <a:cs typeface="Times New Roman" panose="02020603050405020304" pitchFamily="18" charset="0"/>
              </a:rPr>
              <a:t>Assembly and </a:t>
            </a:r>
            <a:r>
              <a:rPr lang="en-US" sz="2400" dirty="0">
                <a:latin typeface="Times New Roman" panose="02020603050405020304" pitchFamily="18" charset="0"/>
                <a:cs typeface="Times New Roman" panose="02020603050405020304" pitchFamily="18" charset="0"/>
              </a:rPr>
              <a:t>are not chargeable to the fund of the District </a:t>
            </a:r>
            <a:r>
              <a:rPr lang="en-US" sz="2400" dirty="0" smtClean="0">
                <a:latin typeface="Times New Roman" panose="02020603050405020304" pitchFamily="18" charset="0"/>
                <a:cs typeface="Times New Roman" panose="02020603050405020304" pitchFamily="18" charset="0"/>
              </a:rPr>
              <a:t>Master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77307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Establishment and Development of the Assembly/District Color Corps</a:t>
            </a:r>
            <a:endParaRPr lang="en-US" dirty="0"/>
          </a:p>
        </p:txBody>
      </p:sp>
      <p:sp>
        <p:nvSpPr>
          <p:cNvPr id="5" name="TextBox 4"/>
          <p:cNvSpPr txBox="1"/>
          <p:nvPr/>
        </p:nvSpPr>
        <p:spPr>
          <a:xfrm>
            <a:off x="899160" y="1690688"/>
            <a:ext cx="10711543" cy="452431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Master For the District </a:t>
            </a:r>
            <a:r>
              <a:rPr lang="en-US" sz="2400" dirty="0">
                <a:latin typeface="Times New Roman" panose="02020603050405020304" pitchFamily="18" charset="0"/>
                <a:cs typeface="Times New Roman" panose="02020603050405020304" pitchFamily="18" charset="0"/>
              </a:rPr>
              <a:t>must contact the Ordinary of the Diocese as to his </a:t>
            </a:r>
            <a:r>
              <a:rPr lang="en-US" sz="2400" dirty="0" smtClean="0">
                <a:latin typeface="Times New Roman" panose="02020603050405020304" pitchFamily="18" charset="0"/>
                <a:cs typeface="Times New Roman" panose="02020603050405020304" pitchFamily="18" charset="0"/>
              </a:rPr>
              <a:t>wishes pertaining </a:t>
            </a:r>
            <a:r>
              <a:rPr lang="en-US" sz="2400" dirty="0">
                <a:latin typeface="Times New Roman" panose="02020603050405020304" pitchFamily="18" charset="0"/>
                <a:cs typeface="Times New Roman" panose="02020603050405020304" pitchFamily="18" charset="0"/>
              </a:rPr>
              <a:t>to the C.C. in liturgical events.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6.  The </a:t>
            </a:r>
            <a:r>
              <a:rPr lang="en-US" sz="2400" dirty="0">
                <a:latin typeface="Times New Roman" panose="02020603050405020304" pitchFamily="18" charset="0"/>
                <a:cs typeface="Times New Roman" panose="02020603050405020304" pitchFamily="18" charset="0"/>
              </a:rPr>
              <a:t>pastor of a church </a:t>
            </a:r>
            <a:r>
              <a:rPr lang="en-US" sz="2400" dirty="0" smtClean="0">
                <a:latin typeface="Times New Roman" panose="02020603050405020304" pitchFamily="18" charset="0"/>
                <a:cs typeface="Times New Roman" panose="02020603050405020304" pitchFamily="18" charset="0"/>
              </a:rPr>
              <a:t>must also </a:t>
            </a:r>
            <a:r>
              <a:rPr lang="en-US" sz="2400" dirty="0">
                <a:latin typeface="Times New Roman" panose="02020603050405020304" pitchFamily="18" charset="0"/>
                <a:cs typeface="Times New Roman" panose="02020603050405020304" pitchFamily="18" charset="0"/>
              </a:rPr>
              <a:t>be consulted, and his approval obtained, before any function </a:t>
            </a:r>
            <a:r>
              <a:rPr lang="en-US" sz="2400" dirty="0" smtClean="0">
                <a:latin typeface="Times New Roman" panose="02020603050405020304" pitchFamily="18" charset="0"/>
                <a:cs typeface="Times New Roman" panose="02020603050405020304" pitchFamily="18" charset="0"/>
              </a:rPr>
              <a:t>can take </a:t>
            </a:r>
            <a:r>
              <a:rPr lang="en-US" sz="2400" dirty="0">
                <a:latin typeface="Times New Roman" panose="02020603050405020304" pitchFamily="18" charset="0"/>
                <a:cs typeface="Times New Roman" panose="02020603050405020304" pitchFamily="18" charset="0"/>
              </a:rPr>
              <a:t>place in his parish. </a:t>
            </a:r>
            <a:r>
              <a:rPr lang="en-US" sz="2400" b="1" dirty="0">
                <a:latin typeface="Times New Roman" panose="02020603050405020304" pitchFamily="18" charset="0"/>
                <a:cs typeface="Times New Roman" panose="02020603050405020304" pitchFamily="18" charset="0"/>
              </a:rPr>
              <a:t>Please note: </a:t>
            </a:r>
            <a:r>
              <a:rPr lang="en-US" sz="2400" b="1" i="1" dirty="0">
                <a:latin typeface="Times New Roman" panose="02020603050405020304" pitchFamily="18" charset="0"/>
                <a:cs typeface="Times New Roman" panose="02020603050405020304" pitchFamily="18" charset="0"/>
              </a:rPr>
              <a:t>the policies as approved by the</a:t>
            </a:r>
          </a:p>
          <a:p>
            <a:r>
              <a:rPr lang="en-US" sz="2400" b="1" i="1" dirty="0">
                <a:latin typeface="Times New Roman" panose="02020603050405020304" pitchFamily="18" charset="0"/>
                <a:cs typeface="Times New Roman" panose="02020603050405020304" pitchFamily="18" charset="0"/>
              </a:rPr>
              <a:t>Ordinary for the </a:t>
            </a:r>
            <a:r>
              <a:rPr lang="en-US" sz="2400" b="1" i="1" dirty="0" smtClean="0">
                <a:latin typeface="Times New Roman" panose="02020603050405020304" pitchFamily="18" charset="0"/>
                <a:cs typeface="Times New Roman" panose="02020603050405020304" pitchFamily="18" charset="0"/>
              </a:rPr>
              <a:t>Color Corps </a:t>
            </a:r>
            <a:r>
              <a:rPr lang="en-US" sz="2400" b="1" i="1" dirty="0">
                <a:latin typeface="Times New Roman" panose="02020603050405020304" pitchFamily="18" charset="0"/>
                <a:cs typeface="Times New Roman" panose="02020603050405020304" pitchFamily="18" charset="0"/>
              </a:rPr>
              <a:t>will ALWAYS take </a:t>
            </a:r>
            <a:r>
              <a:rPr lang="en-US" sz="2400" b="1" i="1" dirty="0" smtClean="0">
                <a:latin typeface="Times New Roman" panose="02020603050405020304" pitchFamily="18" charset="0"/>
                <a:cs typeface="Times New Roman" panose="02020603050405020304" pitchFamily="18" charset="0"/>
              </a:rPr>
              <a:t>precedence.</a:t>
            </a:r>
          </a:p>
          <a:p>
            <a:r>
              <a:rPr lang="en-US" sz="2400" b="1" i="1" dirty="0" smtClean="0">
                <a:latin typeface="Times New Roman" panose="02020603050405020304" pitchFamily="18" charset="0"/>
                <a:cs typeface="Times New Roman" panose="02020603050405020304" pitchFamily="18" charset="0"/>
              </a:rPr>
              <a:t>7. </a:t>
            </a:r>
            <a:r>
              <a:rPr lang="en-US" sz="2400" dirty="0" smtClean="0">
                <a:latin typeface="Times New Roman" panose="02020603050405020304" pitchFamily="18" charset="0"/>
                <a:cs typeface="Times New Roman" panose="02020603050405020304" pitchFamily="18" charset="0"/>
              </a:rPr>
              <a:t>The Marshal </a:t>
            </a:r>
            <a:r>
              <a:rPr lang="en-US" sz="2400" dirty="0">
                <a:latin typeface="Times New Roman" panose="02020603050405020304" pitchFamily="18" charset="0"/>
                <a:cs typeface="Times New Roman" panose="02020603050405020304" pitchFamily="18" charset="0"/>
              </a:rPr>
              <a:t>is the Commander in charge at any district </a:t>
            </a:r>
            <a:r>
              <a:rPr lang="en-US" sz="2400" dirty="0" smtClean="0">
                <a:latin typeface="Times New Roman" panose="02020603050405020304" pitchFamily="18" charset="0"/>
                <a:cs typeface="Times New Roman" panose="02020603050405020304" pitchFamily="18" charset="0"/>
              </a:rPr>
              <a:t>or provincial </a:t>
            </a:r>
            <a:r>
              <a:rPr lang="en-US" sz="2400" dirty="0">
                <a:latin typeface="Times New Roman" panose="02020603050405020304" pitchFamily="18" charset="0"/>
                <a:cs typeface="Times New Roman" panose="02020603050405020304" pitchFamily="18" charset="0"/>
              </a:rPr>
              <a:t>event where he is acting on behalf of the </a:t>
            </a:r>
            <a:r>
              <a:rPr lang="en-US" sz="2400" dirty="0" smtClean="0">
                <a:latin typeface="Times New Roman" panose="02020603050405020304" pitchFamily="18" charset="0"/>
                <a:cs typeface="Times New Roman" panose="02020603050405020304" pitchFamily="18" charset="0"/>
              </a:rPr>
              <a:t>Master for the District.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The Color Corps may not cross </a:t>
            </a:r>
            <a:r>
              <a:rPr lang="en-US" sz="2400" dirty="0" smtClean="0">
                <a:latin typeface="Times New Roman" panose="02020603050405020304" pitchFamily="18" charset="0"/>
                <a:cs typeface="Times New Roman" panose="02020603050405020304" pitchFamily="18" charset="0"/>
              </a:rPr>
              <a:t>District </a:t>
            </a:r>
            <a:r>
              <a:rPr lang="en-US" sz="2400" dirty="0">
                <a:latin typeface="Times New Roman" panose="02020603050405020304" pitchFamily="18" charset="0"/>
                <a:cs typeface="Times New Roman" panose="02020603050405020304" pitchFamily="18" charset="0"/>
              </a:rPr>
              <a:t>lines except with </a:t>
            </a:r>
            <a:r>
              <a:rPr lang="en-US" sz="2400" dirty="0" smtClean="0">
                <a:latin typeface="Times New Roman" panose="02020603050405020304" pitchFamily="18" charset="0"/>
                <a:cs typeface="Times New Roman" panose="02020603050405020304" pitchFamily="18" charset="0"/>
              </a:rPr>
              <a:t>the approval </a:t>
            </a:r>
            <a:r>
              <a:rPr lang="en-US" sz="2400" dirty="0">
                <a:latin typeface="Times New Roman" panose="02020603050405020304" pitchFamily="18" charset="0"/>
                <a:cs typeface="Times New Roman" panose="02020603050405020304" pitchFamily="18" charset="0"/>
              </a:rPr>
              <a:t>of the </a:t>
            </a:r>
            <a:r>
              <a:rPr lang="en-US" sz="2400" dirty="0" smtClean="0">
                <a:latin typeface="Times New Roman" panose="02020603050405020304" pitchFamily="18" charset="0"/>
                <a:cs typeface="Times New Roman" panose="02020603050405020304" pitchFamily="18" charset="0"/>
              </a:rPr>
              <a:t>Master for the District’s </a:t>
            </a:r>
            <a:r>
              <a:rPr lang="en-US" sz="2400" dirty="0">
                <a:latin typeface="Times New Roman" panose="02020603050405020304" pitchFamily="18" charset="0"/>
                <a:cs typeface="Times New Roman" panose="02020603050405020304" pitchFamily="18" charset="0"/>
              </a:rPr>
              <a:t>involved and have received approval of </a:t>
            </a:r>
            <a:r>
              <a:rPr lang="en-US" sz="2400" dirty="0" smtClean="0">
                <a:latin typeface="Times New Roman" panose="02020603050405020304" pitchFamily="18" charset="0"/>
                <a:cs typeface="Times New Roman" panose="02020603050405020304" pitchFamily="18" charset="0"/>
              </a:rPr>
              <a:t>the Vice </a:t>
            </a:r>
            <a:r>
              <a:rPr lang="en-US" sz="2400" dirty="0">
                <a:latin typeface="Times New Roman" panose="02020603050405020304" pitchFamily="18" charset="0"/>
                <a:cs typeface="Times New Roman" panose="02020603050405020304" pitchFamily="18" charset="0"/>
              </a:rPr>
              <a:t>Supreme </a:t>
            </a:r>
            <a:r>
              <a:rPr lang="en-US" sz="2400" dirty="0" smtClean="0">
                <a:latin typeface="Times New Roman" panose="02020603050405020304" pitchFamily="18" charset="0"/>
                <a:cs typeface="Times New Roman" panose="02020603050405020304" pitchFamily="18" charset="0"/>
              </a:rPr>
              <a:t>Master(s) </a:t>
            </a:r>
          </a:p>
          <a:p>
            <a:r>
              <a:rPr lang="en-US" sz="2400" dirty="0" smtClean="0">
                <a:latin typeface="Times New Roman" panose="02020603050405020304" pitchFamily="18" charset="0"/>
                <a:cs typeface="Times New Roman" panose="02020603050405020304" pitchFamily="18" charset="0"/>
              </a:rPr>
              <a:t>9.  For </a:t>
            </a:r>
            <a:r>
              <a:rPr lang="en-US" sz="2400" dirty="0">
                <a:latin typeface="Times New Roman" panose="02020603050405020304" pitchFamily="18" charset="0"/>
                <a:cs typeface="Times New Roman" panose="02020603050405020304" pitchFamily="18" charset="0"/>
              </a:rPr>
              <a:t>a multi-assembly function, </a:t>
            </a:r>
            <a:r>
              <a:rPr lang="en-US" sz="2400" dirty="0" smtClean="0">
                <a:latin typeface="Times New Roman" panose="02020603050405020304" pitchFamily="18" charset="0"/>
                <a:cs typeface="Times New Roman" panose="02020603050405020304" pitchFamily="18" charset="0"/>
              </a:rPr>
              <a:t>when all Color Corps </a:t>
            </a:r>
            <a:r>
              <a:rPr lang="en-US" sz="2400" dirty="0">
                <a:latin typeface="Times New Roman" panose="02020603050405020304" pitchFamily="18" charset="0"/>
                <a:cs typeface="Times New Roman" panose="02020603050405020304" pitchFamily="18" charset="0"/>
              </a:rPr>
              <a:t>members are invited to participate, the </a:t>
            </a:r>
            <a:r>
              <a:rPr lang="en-US" sz="2400" dirty="0" smtClean="0">
                <a:latin typeface="Times New Roman" panose="02020603050405020304" pitchFamily="18" charset="0"/>
                <a:cs typeface="Times New Roman" panose="02020603050405020304" pitchFamily="18" charset="0"/>
              </a:rPr>
              <a:t>Master for the District, </a:t>
            </a:r>
            <a:r>
              <a:rPr lang="en-US" sz="2400" dirty="0">
                <a:latin typeface="Times New Roman" panose="02020603050405020304" pitchFamily="18" charset="0"/>
                <a:cs typeface="Times New Roman" panose="02020603050405020304" pitchFamily="18" charset="0"/>
              </a:rPr>
              <a:t>through </a:t>
            </a:r>
            <a:r>
              <a:rPr lang="en-US" sz="2400" dirty="0" smtClean="0">
                <a:latin typeface="Times New Roman" panose="02020603050405020304" pitchFamily="18" charset="0"/>
                <a:cs typeface="Times New Roman" panose="02020603050405020304" pitchFamily="18" charset="0"/>
              </a:rPr>
              <a:t>his Marshal, </a:t>
            </a:r>
            <a:r>
              <a:rPr lang="en-US" sz="2400" dirty="0">
                <a:latin typeface="Times New Roman" panose="02020603050405020304" pitchFamily="18" charset="0"/>
                <a:cs typeface="Times New Roman" panose="02020603050405020304" pitchFamily="18" charset="0"/>
              </a:rPr>
              <a:t>will be in charge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4598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0EF02-52CD-4F11-9820-94EAF15C60F3}"/>
              </a:ext>
            </a:extLst>
          </p:cNvPr>
          <p:cNvSpPr>
            <a:spLocks noGrp="1"/>
          </p:cNvSpPr>
          <p:nvPr>
            <p:ph type="title"/>
          </p:nvPr>
        </p:nvSpPr>
        <p:spPr>
          <a:xfrm>
            <a:off x="3559769" y="47803"/>
            <a:ext cx="6351148" cy="1325563"/>
          </a:xfrm>
        </p:spPr>
        <p:txBody>
          <a:bodyPr/>
          <a:lstStyle/>
          <a:p>
            <a:r>
              <a:rPr lang="en-US" dirty="0">
                <a:latin typeface="Algerian" panose="04020705040A02060702" pitchFamily="82" charset="0"/>
              </a:rPr>
              <a:t>Opening Prayer</a:t>
            </a:r>
          </a:p>
        </p:txBody>
      </p:sp>
      <p:sp>
        <p:nvSpPr>
          <p:cNvPr id="4" name="Slide Number Placeholder 3">
            <a:extLst>
              <a:ext uri="{FF2B5EF4-FFF2-40B4-BE49-F238E27FC236}">
                <a16:creationId xmlns:a16="http://schemas.microsoft.com/office/drawing/2014/main" xmlns="" id="{0A366566-2837-46CA-B508-0C26CF0EA487}"/>
              </a:ext>
            </a:extLst>
          </p:cNvPr>
          <p:cNvSpPr>
            <a:spLocks noGrp="1"/>
          </p:cNvSpPr>
          <p:nvPr>
            <p:ph type="sldNum" sz="quarter" idx="12"/>
          </p:nvPr>
        </p:nvSpPr>
        <p:spPr/>
        <p:txBody>
          <a:bodyPr/>
          <a:lstStyle/>
          <a:p>
            <a:fld id="{E6963C69-BFBA-47C9-BA15-54118ED1CD71}" type="slidenum">
              <a:rPr lang="en-US" smtClean="0"/>
              <a:pPr/>
              <a:t>2</a:t>
            </a:fld>
            <a:endParaRPr lang="en-US" dirty="0"/>
          </a:p>
        </p:txBody>
      </p:sp>
      <p:pic>
        <p:nvPicPr>
          <p:cNvPr id="1026" name="Picture 2" descr="Image result for praying hands images fre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14207" y="320193"/>
            <a:ext cx="1952625" cy="23431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gnm.org/wp-content/uploads/2015/07/May1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2447" y="1373366"/>
            <a:ext cx="7041759" cy="528132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6" descr="Image result for praying kn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Image result for praying knight"/>
          <p:cNvSpPr>
            <a:spLocks noChangeAspect="1" noChangeArrowheads="1"/>
          </p:cNvSpPr>
          <p:nvPr/>
        </p:nvSpPr>
        <p:spPr bwMode="auto">
          <a:xfrm>
            <a:off x="130511" y="4364182"/>
            <a:ext cx="2072362" cy="207236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Praying knigh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14206" y="4460631"/>
            <a:ext cx="2563668" cy="20782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PARTAGE DE TEMPLAR MUSIC.........SUR FACEBOO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975" y="4305009"/>
            <a:ext cx="1935538" cy="213154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0511" y="160337"/>
            <a:ext cx="1841164" cy="2454885"/>
          </a:xfrm>
          <a:prstGeom prst="rect">
            <a:avLst/>
          </a:prstGeom>
        </p:spPr>
      </p:pic>
    </p:spTree>
    <p:extLst>
      <p:ext uri="{BB962C8B-B14F-4D97-AF65-F5344CB8AC3E}">
        <p14:creationId xmlns:p14="http://schemas.microsoft.com/office/powerpoint/2010/main" xmlns="" val="1364734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Establishment and Development of the Assembly/District Color Corps</a:t>
            </a:r>
            <a:endParaRPr lang="en-US" dirty="0"/>
          </a:p>
        </p:txBody>
      </p:sp>
      <p:sp>
        <p:nvSpPr>
          <p:cNvPr id="5" name="TextBox 4"/>
          <p:cNvSpPr txBox="1"/>
          <p:nvPr/>
        </p:nvSpPr>
        <p:spPr>
          <a:xfrm>
            <a:off x="740228" y="2266090"/>
            <a:ext cx="10711543" cy="304698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For Supreme Council functions, where </a:t>
            </a:r>
            <a:r>
              <a:rPr lang="en-US" sz="2400" dirty="0" smtClean="0">
                <a:latin typeface="Times New Roman" panose="02020603050405020304" pitchFamily="18" charset="0"/>
                <a:cs typeface="Times New Roman" panose="02020603050405020304" pitchFamily="18" charset="0"/>
              </a:rPr>
              <a:t>Color Corps </a:t>
            </a:r>
            <a:r>
              <a:rPr lang="en-US" sz="2400" dirty="0">
                <a:latin typeface="Times New Roman" panose="02020603050405020304" pitchFamily="18" charset="0"/>
                <a:cs typeface="Times New Roman" panose="02020603050405020304" pitchFamily="18" charset="0"/>
              </a:rPr>
              <a:t>members come </a:t>
            </a:r>
            <a:r>
              <a:rPr lang="en-US" sz="2400" dirty="0" smtClean="0">
                <a:latin typeface="Times New Roman" panose="02020603050405020304" pitchFamily="18" charset="0"/>
                <a:cs typeface="Times New Roman" panose="02020603050405020304" pitchFamily="18" charset="0"/>
              </a:rPr>
              <a:t>from Order wide </a:t>
            </a:r>
            <a:r>
              <a:rPr lang="en-US" sz="2400" dirty="0">
                <a:latin typeface="Times New Roman" panose="02020603050405020304" pitchFamily="18" charset="0"/>
                <a:cs typeface="Times New Roman" panose="02020603050405020304" pitchFamily="18" charset="0"/>
              </a:rPr>
              <a:t>jurisdictions, the </a:t>
            </a:r>
            <a:r>
              <a:rPr lang="en-US" sz="2400" dirty="0" smtClean="0">
                <a:latin typeface="Times New Roman" panose="02020603050405020304" pitchFamily="18" charset="0"/>
                <a:cs typeface="Times New Roman" panose="02020603050405020304" pitchFamily="18" charset="0"/>
              </a:rPr>
              <a:t>Color Corps </a:t>
            </a:r>
            <a:r>
              <a:rPr lang="en-US" sz="2400" dirty="0">
                <a:latin typeface="Times New Roman" panose="02020603050405020304" pitchFamily="18" charset="0"/>
                <a:cs typeface="Times New Roman" panose="02020603050405020304" pitchFamily="18" charset="0"/>
              </a:rPr>
              <a:t>will be under the direction of </a:t>
            </a:r>
            <a:r>
              <a:rPr lang="en-US" sz="2400" dirty="0" smtClean="0">
                <a:latin typeface="Times New Roman" panose="02020603050405020304" pitchFamily="18" charset="0"/>
                <a:cs typeface="Times New Roman" panose="02020603050405020304" pitchFamily="18" charset="0"/>
              </a:rPr>
              <a:t>the host Vice Supreme Master </a:t>
            </a:r>
            <a:r>
              <a:rPr lang="en-US" sz="2400" dirty="0">
                <a:latin typeface="Times New Roman" panose="02020603050405020304" pitchFamily="18" charset="0"/>
                <a:cs typeface="Times New Roman" panose="02020603050405020304" pitchFamily="18" charset="0"/>
              </a:rPr>
              <a:t>with support from the hosting </a:t>
            </a:r>
            <a:r>
              <a:rPr lang="en-US" sz="2400" dirty="0" smtClean="0">
                <a:latin typeface="Times New Roman" panose="02020603050405020304" pitchFamily="18" charset="0"/>
                <a:cs typeface="Times New Roman" panose="02020603050405020304" pitchFamily="18" charset="0"/>
              </a:rPr>
              <a:t>Master for the District and </a:t>
            </a:r>
            <a:r>
              <a:rPr lang="en-US" sz="2400" dirty="0">
                <a:latin typeface="Times New Roman" panose="02020603050405020304" pitchFamily="18" charset="0"/>
                <a:cs typeface="Times New Roman" panose="02020603050405020304" pitchFamily="18" charset="0"/>
              </a:rPr>
              <a:t>his </a:t>
            </a:r>
            <a:r>
              <a:rPr lang="en-US" sz="2400" dirty="0" smtClean="0">
                <a:latin typeface="Times New Roman" panose="02020603050405020304" pitchFamily="18" charset="0"/>
                <a:cs typeface="Times New Roman" panose="02020603050405020304" pitchFamily="18" charset="0"/>
              </a:rPr>
              <a:t>Marshal.</a:t>
            </a:r>
          </a:p>
          <a:p>
            <a:r>
              <a:rPr lang="en-US" sz="2400" dirty="0" smtClean="0">
                <a:latin typeface="Times New Roman" panose="02020603050405020304" pitchFamily="18" charset="0"/>
                <a:cs typeface="Times New Roman" panose="02020603050405020304" pitchFamily="18" charset="0"/>
              </a:rPr>
              <a:t>11. </a:t>
            </a:r>
            <a:r>
              <a:rPr lang="en-US" sz="2400" dirty="0">
                <a:latin typeface="Times New Roman" panose="02020603050405020304" pitchFamily="18" charset="0"/>
                <a:cs typeface="Times New Roman" panose="02020603050405020304" pitchFamily="18" charset="0"/>
              </a:rPr>
              <a:t>The assembly </a:t>
            </a:r>
            <a:r>
              <a:rPr lang="en-US" sz="2400" dirty="0" smtClean="0">
                <a:latin typeface="Times New Roman" panose="02020603050405020304" pitchFamily="18" charset="0"/>
                <a:cs typeface="Times New Roman" panose="02020603050405020304" pitchFamily="18" charset="0"/>
              </a:rPr>
              <a:t>Color Corps </a:t>
            </a:r>
            <a:r>
              <a:rPr lang="en-US" sz="2400" dirty="0">
                <a:latin typeface="Times New Roman" panose="02020603050405020304" pitchFamily="18" charset="0"/>
                <a:cs typeface="Times New Roman" panose="02020603050405020304" pitchFamily="18" charset="0"/>
              </a:rPr>
              <a:t>may perform at any internal or external function</a:t>
            </a:r>
          </a:p>
          <a:p>
            <a:r>
              <a:rPr lang="en-US" sz="2400" dirty="0">
                <a:latin typeface="Times New Roman" panose="02020603050405020304" pitchFamily="18" charset="0"/>
                <a:cs typeface="Times New Roman" panose="02020603050405020304" pitchFamily="18" charset="0"/>
              </a:rPr>
              <a:t>in its designated service area and shall be under the direction of </a:t>
            </a:r>
            <a:r>
              <a:rPr lang="en-US" sz="2400" dirty="0" smtClean="0">
                <a:latin typeface="Times New Roman" panose="02020603050405020304" pitchFamily="18" charset="0"/>
                <a:cs typeface="Times New Roman" panose="02020603050405020304" pitchFamily="18" charset="0"/>
              </a:rPr>
              <a:t>the Assemblies Faithful Navigator </a:t>
            </a:r>
            <a:r>
              <a:rPr lang="en-US" sz="2400" dirty="0">
                <a:latin typeface="Times New Roman" panose="02020603050405020304" pitchFamily="18" charset="0"/>
                <a:cs typeface="Times New Roman" panose="02020603050405020304" pitchFamily="18" charset="0"/>
              </a:rPr>
              <a:t>through the </a:t>
            </a:r>
            <a:r>
              <a:rPr lang="en-US" sz="2400" dirty="0" smtClean="0">
                <a:latin typeface="Times New Roman" panose="02020603050405020304" pitchFamily="18" charset="0"/>
                <a:cs typeface="Times New Roman" panose="02020603050405020304" pitchFamily="18" charset="0"/>
              </a:rPr>
              <a:t>Color Corps Commander.</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92576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Establishment and Development of the Assembly/District Color Corps</a:t>
            </a:r>
            <a:endParaRPr lang="en-US" dirty="0"/>
          </a:p>
        </p:txBody>
      </p:sp>
      <p:sp>
        <p:nvSpPr>
          <p:cNvPr id="5" name="TextBox 4"/>
          <p:cNvSpPr txBox="1"/>
          <p:nvPr/>
        </p:nvSpPr>
        <p:spPr>
          <a:xfrm>
            <a:off x="862149" y="2029097"/>
            <a:ext cx="10816046" cy="224676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Who can be a member of the Assembly Color Corps/Honor Guard?</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Any Brother who is a Fourth Degree Knight in good standing, who has the proper uniform and equipment may be a member of his Assembly’s Color Corps/Honor Guard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4035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t>Official Regalia Of the Fourth Degree</a:t>
            </a:r>
            <a:endParaRPr lang="en-US" dirty="0"/>
          </a:p>
        </p:txBody>
      </p:sp>
      <p:sp>
        <p:nvSpPr>
          <p:cNvPr id="5" name="TextBox 4"/>
          <p:cNvSpPr txBox="1"/>
          <p:nvPr/>
        </p:nvSpPr>
        <p:spPr>
          <a:xfrm>
            <a:off x="422365" y="1715589"/>
            <a:ext cx="11416937" cy="4216539"/>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New Official </a:t>
            </a:r>
            <a:r>
              <a:rPr lang="en-US" sz="3200" b="1" dirty="0">
                <a:latin typeface="Times New Roman" panose="02020603050405020304" pitchFamily="18" charset="0"/>
                <a:cs typeface="Times New Roman" panose="02020603050405020304" pitchFamily="18" charset="0"/>
              </a:rPr>
              <a:t>Regalia Dress </a:t>
            </a:r>
          </a:p>
          <a:p>
            <a:endParaRPr lang="en-US" sz="3200" b="1"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Full Implementation on 1 July 2019</a:t>
            </a:r>
          </a:p>
          <a:p>
            <a:endParaRPr lang="en-US" sz="32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After 1 July 2019 the “Old” Regalia is no longer authorized and is not to be worn</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Supreme has indicated that there will be no further delays or extensions of the implementation date</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Supreme is seeking additional manufacturers to make the new Regalia, these will include manufacturers in the USA</a:t>
            </a: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73784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t>Official Regalia Of the Fourth Degree</a:t>
            </a:r>
            <a:endParaRPr lang="en-US" dirty="0"/>
          </a:p>
        </p:txBody>
      </p:sp>
      <p:sp>
        <p:nvSpPr>
          <p:cNvPr id="5" name="TextBox 4"/>
          <p:cNvSpPr txBox="1"/>
          <p:nvPr/>
        </p:nvSpPr>
        <p:spPr>
          <a:xfrm>
            <a:off x="862149" y="1672046"/>
            <a:ext cx="11416937" cy="5201424"/>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Official Regalia Dress – Members</a:t>
            </a:r>
          </a:p>
          <a:p>
            <a:r>
              <a:rPr lang="en-US" sz="2000" b="1" dirty="0">
                <a:latin typeface="Times New Roman" panose="02020603050405020304" pitchFamily="18" charset="0"/>
                <a:cs typeface="Times New Roman" panose="02020603050405020304" pitchFamily="18" charset="0"/>
              </a:rPr>
              <a:t>The officially designated Fourth Degree member regalia dress is </a:t>
            </a:r>
            <a:r>
              <a:rPr lang="en-US" sz="2000" b="1" dirty="0" smtClean="0">
                <a:latin typeface="Times New Roman" panose="02020603050405020304" pitchFamily="18" charset="0"/>
                <a:cs typeface="Times New Roman" panose="02020603050405020304" pitchFamily="18" charset="0"/>
              </a:rPr>
              <a:t>set forth </a:t>
            </a:r>
            <a:r>
              <a:rPr lang="en-US" sz="2000" b="1" dirty="0">
                <a:latin typeface="Times New Roman" panose="02020603050405020304" pitchFamily="18" charset="0"/>
                <a:cs typeface="Times New Roman" panose="02020603050405020304" pitchFamily="18" charset="0"/>
              </a:rPr>
              <a:t>in the Laws of the Fourth Degree (Article XI, “Official Dress </a:t>
            </a:r>
            <a:r>
              <a:rPr lang="en-US" sz="2000" b="1" dirty="0" smtClean="0">
                <a:latin typeface="Times New Roman" panose="02020603050405020304" pitchFamily="18" charset="0"/>
                <a:cs typeface="Times New Roman" panose="02020603050405020304" pitchFamily="18" charset="0"/>
              </a:rPr>
              <a:t>and Regalia</a:t>
            </a:r>
            <a:r>
              <a:rPr lang="en-US" sz="2000" b="1" dirty="0">
                <a:latin typeface="Times New Roman" panose="02020603050405020304" pitchFamily="18" charset="0"/>
                <a:cs typeface="Times New Roman" panose="02020603050405020304" pitchFamily="18" charset="0"/>
              </a:rPr>
              <a:t>,” Sections 38 and 40); and is as follows</a:t>
            </a:r>
            <a:r>
              <a:rPr lang="en-US" sz="2000" b="1" dirty="0" smtClean="0">
                <a:latin typeface="Times New Roman" panose="02020603050405020304" pitchFamily="18" charset="0"/>
                <a:cs typeface="Times New Roman" panose="02020603050405020304" pitchFamily="18" charset="0"/>
              </a:rPr>
              <a:t>:</a:t>
            </a:r>
          </a:p>
          <a:p>
            <a:endParaRPr lang="en-US" sz="2000"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2400" dirty="0"/>
              <a:t>N</a:t>
            </a:r>
            <a:r>
              <a:rPr lang="en-US" sz="2400" dirty="0" smtClean="0">
                <a:latin typeface="Times New Roman" panose="02020603050405020304" pitchFamily="18" charset="0"/>
                <a:cs typeface="Times New Roman" panose="02020603050405020304" pitchFamily="18" charset="0"/>
              </a:rPr>
              <a:t>avy </a:t>
            </a:r>
            <a:r>
              <a:rPr lang="en-US" sz="2400" dirty="0">
                <a:latin typeface="Times New Roman" panose="02020603050405020304" pitchFamily="18" charset="0"/>
                <a:cs typeface="Times New Roman" panose="02020603050405020304" pitchFamily="18" charset="0"/>
              </a:rPr>
              <a:t>Blue Blazer with Fourth Degree Emblem Crest and Knights </a:t>
            </a:r>
            <a:r>
              <a:rPr lang="en-US" sz="2400" dirty="0" smtClean="0">
                <a:latin typeface="Times New Roman" panose="02020603050405020304" pitchFamily="18" charset="0"/>
                <a:cs typeface="Times New Roman" panose="02020603050405020304" pitchFamily="18" charset="0"/>
              </a:rPr>
              <a:t>of Columbus </a:t>
            </a:r>
            <a:r>
              <a:rPr lang="en-US" sz="2400" dirty="0">
                <a:latin typeface="Times New Roman" panose="02020603050405020304" pitchFamily="18" charset="0"/>
                <a:cs typeface="Times New Roman" panose="02020603050405020304" pitchFamily="18" charset="0"/>
              </a:rPr>
              <a:t>Emblem of the Order </a:t>
            </a:r>
            <a:r>
              <a:rPr lang="en-US" sz="2400" dirty="0" smtClean="0">
                <a:latin typeface="Times New Roman" panose="02020603050405020304" pitchFamily="18" charset="0"/>
                <a:cs typeface="Times New Roman" panose="02020603050405020304" pitchFamily="18" charset="0"/>
              </a:rPr>
              <a:t>buttons</a:t>
            </a:r>
          </a:p>
          <a:p>
            <a:pPr marL="285750"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Official </a:t>
            </a:r>
            <a:r>
              <a:rPr lang="en-US" sz="2400" dirty="0">
                <a:latin typeface="Times New Roman" panose="02020603050405020304" pitchFamily="18" charset="0"/>
                <a:cs typeface="Times New Roman" panose="02020603050405020304" pitchFamily="18" charset="0"/>
              </a:rPr>
              <a:t>Fourth Degree </a:t>
            </a:r>
            <a:r>
              <a:rPr lang="en-US" sz="2400" dirty="0" smtClean="0">
                <a:latin typeface="Times New Roman" panose="02020603050405020304" pitchFamily="18" charset="0"/>
                <a:cs typeface="Times New Roman" panose="02020603050405020304" pitchFamily="18" charset="0"/>
              </a:rPr>
              <a:t>Gray trousers</a:t>
            </a:r>
          </a:p>
          <a:p>
            <a:pPr marL="285750"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Official </a:t>
            </a:r>
            <a:r>
              <a:rPr lang="en-US" sz="2400" dirty="0">
                <a:latin typeface="Times New Roman" panose="02020603050405020304" pitchFamily="18" charset="0"/>
                <a:cs typeface="Times New Roman" panose="02020603050405020304" pitchFamily="18" charset="0"/>
              </a:rPr>
              <a:t>Fourth </a:t>
            </a:r>
            <a:r>
              <a:rPr lang="en-US" sz="2400" dirty="0" smtClean="0">
                <a:latin typeface="Times New Roman" panose="02020603050405020304" pitchFamily="18" charset="0"/>
                <a:cs typeface="Times New Roman" panose="02020603050405020304" pitchFamily="18" charset="0"/>
              </a:rPr>
              <a:t>Degree Necktie</a:t>
            </a:r>
          </a:p>
          <a:p>
            <a:pPr marL="285750"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Official </a:t>
            </a:r>
            <a:r>
              <a:rPr lang="en-US" sz="2400" dirty="0">
                <a:latin typeface="Times New Roman" panose="02020603050405020304" pitchFamily="18" charset="0"/>
                <a:cs typeface="Times New Roman" panose="02020603050405020304" pitchFamily="18" charset="0"/>
              </a:rPr>
              <a:t>Fourth Degree </a:t>
            </a:r>
            <a:r>
              <a:rPr lang="en-US" sz="2400" dirty="0" smtClean="0">
                <a:latin typeface="Times New Roman" panose="02020603050405020304" pitchFamily="18" charset="0"/>
                <a:cs typeface="Times New Roman" panose="02020603050405020304" pitchFamily="18" charset="0"/>
              </a:rPr>
              <a:t>Black Beret </a:t>
            </a:r>
            <a:r>
              <a:rPr lang="en-US" sz="2400" dirty="0">
                <a:latin typeface="Times New Roman" panose="02020603050405020304" pitchFamily="18" charset="0"/>
                <a:cs typeface="Times New Roman" panose="02020603050405020304" pitchFamily="18" charset="0"/>
              </a:rPr>
              <a:t>with Fourth </a:t>
            </a:r>
            <a:r>
              <a:rPr lang="en-US" sz="2400" dirty="0" smtClean="0">
                <a:latin typeface="Times New Roman" panose="02020603050405020304" pitchFamily="18" charset="0"/>
                <a:cs typeface="Times New Roman" panose="02020603050405020304" pitchFamily="18" charset="0"/>
              </a:rPr>
              <a:t>Degree metal badge</a:t>
            </a:r>
          </a:p>
          <a:p>
            <a:pPr marL="285750"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Plain </a:t>
            </a:r>
            <a:r>
              <a:rPr lang="en-US" sz="2400" dirty="0">
                <a:latin typeface="Times New Roman" panose="02020603050405020304" pitchFamily="18" charset="0"/>
                <a:cs typeface="Times New Roman" panose="02020603050405020304" pitchFamily="18" charset="0"/>
              </a:rPr>
              <a:t>White Dress </a:t>
            </a:r>
            <a:r>
              <a:rPr lang="en-US" sz="2400" dirty="0" smtClean="0">
                <a:latin typeface="Times New Roman" panose="02020603050405020304" pitchFamily="18" charset="0"/>
                <a:cs typeface="Times New Roman" panose="02020603050405020304" pitchFamily="18" charset="0"/>
              </a:rPr>
              <a:t>Shirt with </a:t>
            </a:r>
            <a:r>
              <a:rPr lang="en-US" sz="2400" dirty="0">
                <a:latin typeface="Times New Roman" panose="02020603050405020304" pitchFamily="18" charset="0"/>
                <a:cs typeface="Times New Roman" panose="02020603050405020304" pitchFamily="18" charset="0"/>
              </a:rPr>
              <a:t>button cuff (no </a:t>
            </a:r>
            <a:r>
              <a:rPr lang="en-US" sz="2400" dirty="0" smtClean="0">
                <a:latin typeface="Times New Roman" panose="02020603050405020304" pitchFamily="18" charset="0"/>
                <a:cs typeface="Times New Roman" panose="02020603050405020304" pitchFamily="18" charset="0"/>
              </a:rPr>
              <a:t>French cuffs </a:t>
            </a:r>
            <a:r>
              <a:rPr lang="en-US" sz="2400" dirty="0">
                <a:latin typeface="Times New Roman" panose="02020603050405020304" pitchFamily="18" charset="0"/>
                <a:cs typeface="Times New Roman" panose="02020603050405020304" pitchFamily="18" charset="0"/>
              </a:rPr>
              <a:t>– no button </a:t>
            </a:r>
            <a:r>
              <a:rPr lang="en-US" sz="2400" dirty="0" smtClean="0">
                <a:latin typeface="Times New Roman" panose="02020603050405020304" pitchFamily="18" charset="0"/>
                <a:cs typeface="Times New Roman" panose="02020603050405020304" pitchFamily="18" charset="0"/>
              </a:rPr>
              <a:t>down collar shirts)</a:t>
            </a:r>
          </a:p>
          <a:p>
            <a:pPr marL="285750"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Plain </a:t>
            </a:r>
            <a:r>
              <a:rPr lang="en-US" sz="2400" dirty="0">
                <a:latin typeface="Times New Roman" panose="02020603050405020304" pitchFamily="18" charset="0"/>
                <a:cs typeface="Times New Roman" panose="02020603050405020304" pitchFamily="18" charset="0"/>
              </a:rPr>
              <a:t>Black trouser </a:t>
            </a:r>
            <a:r>
              <a:rPr lang="en-US" sz="2400" dirty="0" smtClean="0">
                <a:latin typeface="Times New Roman" panose="02020603050405020304" pitchFamily="18" charset="0"/>
                <a:cs typeface="Times New Roman" panose="02020603050405020304" pitchFamily="18" charset="0"/>
              </a:rPr>
              <a:t>belt</a:t>
            </a:r>
          </a:p>
          <a:p>
            <a:pPr marL="285750"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Black </a:t>
            </a:r>
            <a:r>
              <a:rPr lang="en-US" sz="2400" dirty="0">
                <a:latin typeface="Times New Roman" panose="02020603050405020304" pitchFamily="18" charset="0"/>
                <a:cs typeface="Times New Roman" panose="02020603050405020304" pitchFamily="18" charset="0"/>
              </a:rPr>
              <a:t>Socks and Plain </a:t>
            </a:r>
            <a:r>
              <a:rPr lang="en-US" sz="2400" dirty="0" smtClean="0">
                <a:latin typeface="Times New Roman" panose="02020603050405020304" pitchFamily="18" charset="0"/>
                <a:cs typeface="Times New Roman" panose="02020603050405020304" pitchFamily="18" charset="0"/>
              </a:rPr>
              <a:t>Black Shoes</a:t>
            </a:r>
          </a:p>
          <a:p>
            <a:pPr marL="285750"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Official </a:t>
            </a:r>
            <a:r>
              <a:rPr lang="en-US" sz="2400" dirty="0">
                <a:latin typeface="Times New Roman" panose="02020603050405020304" pitchFamily="18" charset="0"/>
                <a:cs typeface="Times New Roman" panose="02020603050405020304" pitchFamily="18" charset="0"/>
              </a:rPr>
              <a:t>Fourth Degree </a:t>
            </a:r>
            <a:r>
              <a:rPr lang="en-US" sz="2400" dirty="0" smtClean="0">
                <a:latin typeface="Times New Roman" panose="02020603050405020304" pitchFamily="18" charset="0"/>
                <a:cs typeface="Times New Roman" panose="02020603050405020304" pitchFamily="18" charset="0"/>
              </a:rPr>
              <a:t>Lapel Pin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PG-113)</a:t>
            </a:r>
          </a:p>
          <a:p>
            <a:pPr marL="285750" indent="-28575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Past </a:t>
            </a:r>
            <a:r>
              <a:rPr lang="en-US" sz="2400" dirty="0">
                <a:latin typeface="Times New Roman" panose="02020603050405020304" pitchFamily="18" charset="0"/>
                <a:cs typeface="Times New Roman" panose="02020603050405020304" pitchFamily="18" charset="0"/>
              </a:rPr>
              <a:t>and Former </a:t>
            </a:r>
            <a:r>
              <a:rPr lang="en-US" sz="2400" dirty="0" smtClean="0">
                <a:latin typeface="Times New Roman" panose="02020603050405020304" pitchFamily="18" charset="0"/>
                <a:cs typeface="Times New Roman" panose="02020603050405020304" pitchFamily="18" charset="0"/>
              </a:rPr>
              <a:t>Miniature Medals </a:t>
            </a:r>
            <a:r>
              <a:rPr lang="en-US" sz="2400" dirty="0">
                <a:latin typeface="Times New Roman" panose="02020603050405020304" pitchFamily="18" charset="0"/>
                <a:cs typeface="Times New Roman" panose="02020603050405020304" pitchFamily="18" charset="0"/>
              </a:rPr>
              <a:t>of Office</a:t>
            </a:r>
          </a:p>
        </p:txBody>
      </p:sp>
    </p:spTree>
    <p:extLst>
      <p:ext uri="{BB962C8B-B14F-4D97-AF65-F5344CB8AC3E}">
        <p14:creationId xmlns:p14="http://schemas.microsoft.com/office/powerpoint/2010/main" xmlns="" val="3452817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a:t>Official Regalia Of the Fourth Degree</a:t>
            </a:r>
          </a:p>
        </p:txBody>
      </p:sp>
      <p:pic>
        <p:nvPicPr>
          <p:cNvPr id="5" name="Picture 4"/>
          <p:cNvPicPr>
            <a:picLocks noChangeAspect="1"/>
          </p:cNvPicPr>
          <p:nvPr/>
        </p:nvPicPr>
        <p:blipFill>
          <a:blip r:embed="rId2" cstate="print"/>
          <a:stretch>
            <a:fillRect/>
          </a:stretch>
        </p:blipFill>
        <p:spPr>
          <a:xfrm>
            <a:off x="4275910" y="1744289"/>
            <a:ext cx="2674936" cy="5024673"/>
          </a:xfrm>
          <a:prstGeom prst="rect">
            <a:avLst/>
          </a:prstGeom>
        </p:spPr>
      </p:pic>
    </p:spTree>
    <p:extLst>
      <p:ext uri="{BB962C8B-B14F-4D97-AF65-F5344CB8AC3E}">
        <p14:creationId xmlns:p14="http://schemas.microsoft.com/office/powerpoint/2010/main" xmlns="" val="1236292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a:t>Official Colors of the Fourth Degree</a:t>
            </a:r>
            <a:endParaRPr lang="en-US" dirty="0"/>
          </a:p>
        </p:txBody>
      </p:sp>
      <p:sp>
        <p:nvSpPr>
          <p:cNvPr id="5" name="TextBox 4"/>
          <p:cNvSpPr txBox="1"/>
          <p:nvPr/>
        </p:nvSpPr>
        <p:spPr>
          <a:xfrm>
            <a:off x="862149" y="1793965"/>
            <a:ext cx="10633165" cy="5078313"/>
          </a:xfrm>
          <a:prstGeom prst="rect">
            <a:avLst/>
          </a:prstGeom>
          <a:noFill/>
        </p:spPr>
        <p:txBody>
          <a:bodyPr wrap="square" rtlCol="0">
            <a:spAutoFit/>
          </a:bodyPr>
          <a:lstStyle/>
          <a:p>
            <a:r>
              <a:rPr lang="en-US" dirty="0"/>
              <a:t>The colors for the Fourth Degree Color Corps are set forth in the </a:t>
            </a:r>
            <a:r>
              <a:rPr lang="en-US" dirty="0" smtClean="0"/>
              <a:t>Laws of </a:t>
            </a:r>
            <a:r>
              <a:rPr lang="en-US" dirty="0"/>
              <a:t>the Fourth Degree, Article XI, are designated to be worn directly </a:t>
            </a:r>
            <a:r>
              <a:rPr lang="en-US" dirty="0" smtClean="0"/>
              <a:t>behind the </a:t>
            </a:r>
            <a:r>
              <a:rPr lang="en-US" dirty="0"/>
              <a:t>Fourth Degree Medal Badge affixed to the Official Color Corps beret,</a:t>
            </a:r>
          </a:p>
          <a:p>
            <a:r>
              <a:rPr lang="en-US" dirty="0"/>
              <a:t>and colors are designated as follows:</a:t>
            </a:r>
          </a:p>
          <a:p>
            <a:r>
              <a:rPr lang="nb-NO" b="1" dirty="0"/>
              <a:t>Supreme Master &amp; Former Supreme Master</a:t>
            </a:r>
          </a:p>
          <a:p>
            <a:r>
              <a:rPr lang="en-US" dirty="0"/>
              <a:t>Dark Blue Cloth Backer </a:t>
            </a:r>
            <a:r>
              <a:rPr lang="en-US" dirty="0" smtClean="0"/>
              <a:t>					Pantone </a:t>
            </a:r>
            <a:r>
              <a:rPr lang="en-US" dirty="0"/>
              <a:t># 19-4035 TC</a:t>
            </a:r>
          </a:p>
          <a:p>
            <a:r>
              <a:rPr lang="en-US" b="1" dirty="0"/>
              <a:t>Vice Supreme Master &amp; Former Vice Supreme Master</a:t>
            </a:r>
          </a:p>
          <a:p>
            <a:r>
              <a:rPr lang="en-US" dirty="0"/>
              <a:t>Light Blue Cloth Backer </a:t>
            </a:r>
            <a:r>
              <a:rPr lang="en-US" dirty="0" smtClean="0"/>
              <a:t>					Pantone </a:t>
            </a:r>
            <a:r>
              <a:rPr lang="en-US" dirty="0"/>
              <a:t># 14-4313 TC</a:t>
            </a:r>
          </a:p>
          <a:p>
            <a:r>
              <a:rPr lang="en-US" b="1" dirty="0"/>
              <a:t>District Master &amp; Former District Master</a:t>
            </a:r>
          </a:p>
          <a:p>
            <a:r>
              <a:rPr lang="en-US" dirty="0"/>
              <a:t>Gold Cloth Backer </a:t>
            </a:r>
            <a:r>
              <a:rPr lang="en-US" dirty="0" smtClean="0"/>
              <a:t>						Pantone </a:t>
            </a:r>
            <a:r>
              <a:rPr lang="en-US" dirty="0"/>
              <a:t># 13-0941 TC</a:t>
            </a:r>
          </a:p>
          <a:p>
            <a:r>
              <a:rPr lang="en-US" b="1" dirty="0"/>
              <a:t>Marshal</a:t>
            </a:r>
          </a:p>
          <a:p>
            <a:r>
              <a:rPr lang="en-US" dirty="0"/>
              <a:t>Green Cloth Backer </a:t>
            </a:r>
            <a:r>
              <a:rPr lang="en-US" dirty="0" smtClean="0"/>
              <a:t>					Pantone </a:t>
            </a:r>
            <a:r>
              <a:rPr lang="en-US" dirty="0"/>
              <a:t># 18-5315 TC</a:t>
            </a:r>
          </a:p>
          <a:p>
            <a:r>
              <a:rPr lang="en-US" b="1" dirty="0"/>
              <a:t>Faithful Navigator &amp; Past Faithful Navigator</a:t>
            </a:r>
          </a:p>
          <a:p>
            <a:r>
              <a:rPr lang="en-US" dirty="0"/>
              <a:t>White Cloth Backer </a:t>
            </a:r>
            <a:r>
              <a:rPr lang="en-US" dirty="0" smtClean="0"/>
              <a:t>					Pantone </a:t>
            </a:r>
            <a:r>
              <a:rPr lang="en-US" dirty="0"/>
              <a:t># 11-0601 TC</a:t>
            </a:r>
          </a:p>
          <a:p>
            <a:r>
              <a:rPr lang="en-US" b="1" dirty="0"/>
              <a:t>Assembly Commander</a:t>
            </a:r>
          </a:p>
          <a:p>
            <a:r>
              <a:rPr lang="en-US" dirty="0"/>
              <a:t>Purple Cloth Backer </a:t>
            </a:r>
            <a:r>
              <a:rPr lang="en-US" dirty="0" smtClean="0"/>
              <a:t>					Pantone </a:t>
            </a:r>
            <a:r>
              <a:rPr lang="en-US" dirty="0"/>
              <a:t># 19-3542 TC</a:t>
            </a:r>
          </a:p>
          <a:p>
            <a:r>
              <a:rPr lang="en-US" b="1" dirty="0"/>
              <a:t>Member</a:t>
            </a:r>
          </a:p>
          <a:p>
            <a:r>
              <a:rPr lang="en-US" dirty="0"/>
              <a:t>Black Beret with Fourth Degree Medal Badge with no </a:t>
            </a:r>
            <a:r>
              <a:rPr lang="en-US" dirty="0" smtClean="0"/>
              <a:t>backer</a:t>
            </a:r>
          </a:p>
          <a:p>
            <a:r>
              <a:rPr lang="en-US" b="1" dirty="0" smtClean="0"/>
              <a:t>Backers are to be ordered through the Supreme Master’s Office</a:t>
            </a:r>
            <a:endParaRPr lang="en-US" b="1" dirty="0"/>
          </a:p>
        </p:txBody>
      </p:sp>
    </p:spTree>
    <p:extLst>
      <p:ext uri="{BB962C8B-B14F-4D97-AF65-F5344CB8AC3E}">
        <p14:creationId xmlns:p14="http://schemas.microsoft.com/office/powerpoint/2010/main" xmlns="" val="2293514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a:t>Official Regalia Dress – Color Corps</a:t>
            </a:r>
            <a:endParaRPr lang="en-US" dirty="0"/>
          </a:p>
        </p:txBody>
      </p:sp>
      <p:sp>
        <p:nvSpPr>
          <p:cNvPr id="5" name="TextBox 4"/>
          <p:cNvSpPr txBox="1"/>
          <p:nvPr/>
        </p:nvSpPr>
        <p:spPr>
          <a:xfrm>
            <a:off x="923109" y="1915886"/>
            <a:ext cx="10430691" cy="304698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Knights of Columbus </a:t>
            </a:r>
            <a:r>
              <a:rPr lang="en-US" sz="2400" dirty="0" smtClean="0">
                <a:latin typeface="Times New Roman" panose="02020603050405020304" pitchFamily="18" charset="0"/>
                <a:cs typeface="Times New Roman" panose="02020603050405020304" pitchFamily="18" charset="0"/>
              </a:rPr>
              <a:t>Color Corps </a:t>
            </a:r>
            <a:r>
              <a:rPr lang="en-US" sz="2400" dirty="0">
                <a:latin typeface="Times New Roman" panose="02020603050405020304" pitchFamily="18" charset="0"/>
                <a:cs typeface="Times New Roman" panose="02020603050405020304" pitchFamily="18" charset="0"/>
              </a:rPr>
              <a:t>official regalia dress is the </a:t>
            </a:r>
            <a:r>
              <a:rPr lang="en-US" sz="2400" dirty="0" smtClean="0">
                <a:latin typeface="Times New Roman" panose="02020603050405020304" pitchFamily="18" charset="0"/>
                <a:cs typeface="Times New Roman" panose="02020603050405020304" pitchFamily="18" charset="0"/>
              </a:rPr>
              <a:t>same as </a:t>
            </a:r>
            <a:r>
              <a:rPr lang="en-US" sz="2400" dirty="0">
                <a:latin typeface="Times New Roman" panose="02020603050405020304" pitchFamily="18" charset="0"/>
                <a:cs typeface="Times New Roman" panose="02020603050405020304" pitchFamily="18" charset="0"/>
              </a:rPr>
              <a:t>the official regalia dress of </a:t>
            </a:r>
            <a:r>
              <a:rPr lang="en-US" sz="2400" dirty="0" smtClean="0">
                <a:latin typeface="Times New Roman" panose="02020603050405020304" pitchFamily="18" charset="0"/>
                <a:cs typeface="Times New Roman" panose="02020603050405020304" pitchFamily="18" charset="0"/>
              </a:rPr>
              <a:t>a member</a:t>
            </a:r>
            <a:r>
              <a:rPr lang="en-US" sz="2400" dirty="0">
                <a:latin typeface="Times New Roman" panose="02020603050405020304" pitchFamily="18" charset="0"/>
                <a:cs typeface="Times New Roman" panose="02020603050405020304" pitchFamily="18" charset="0"/>
              </a:rPr>
              <a:t>, with the addition of </a:t>
            </a:r>
            <a:r>
              <a:rPr lang="en-US" sz="2400" dirty="0" smtClean="0">
                <a:latin typeface="Times New Roman" panose="02020603050405020304" pitchFamily="18" charset="0"/>
                <a:cs typeface="Times New Roman" panose="02020603050405020304" pitchFamily="18" charset="0"/>
              </a:rPr>
              <a:t>the following</a:t>
            </a:r>
            <a:r>
              <a:rPr lang="en-US" sz="2400" dirty="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Service </a:t>
            </a:r>
            <a:r>
              <a:rPr lang="en-US" sz="2400" dirty="0">
                <a:latin typeface="Times New Roman" panose="02020603050405020304" pitchFamily="18" charset="0"/>
                <a:cs typeface="Times New Roman" panose="02020603050405020304" pitchFamily="18" charset="0"/>
              </a:rPr>
              <a:t>Baldric, together with </a:t>
            </a:r>
            <a:r>
              <a:rPr lang="en-US" sz="2400" dirty="0" smtClean="0">
                <a:latin typeface="Times New Roman" panose="02020603050405020304" pitchFamily="18" charset="0"/>
                <a:cs typeface="Times New Roman" panose="02020603050405020304" pitchFamily="18" charset="0"/>
              </a:rPr>
              <a:t>a sword</a:t>
            </a:r>
            <a:r>
              <a:rPr lang="en-US" sz="2400" dirty="0">
                <a:latin typeface="Times New Roman" panose="02020603050405020304" pitchFamily="18" charset="0"/>
                <a:cs typeface="Times New Roman" panose="02020603050405020304" pitchFamily="18" charset="0"/>
              </a:rPr>
              <a:t>, worn over the </a:t>
            </a:r>
            <a:r>
              <a:rPr lang="en-US" sz="2400" dirty="0" smtClean="0">
                <a:latin typeface="Times New Roman" panose="02020603050405020304" pitchFamily="18" charset="0"/>
                <a:cs typeface="Times New Roman" panose="02020603050405020304" pitchFamily="18" charset="0"/>
              </a:rPr>
              <a:t>blazer front </a:t>
            </a:r>
            <a:r>
              <a:rPr lang="en-US" sz="2400" dirty="0">
                <a:latin typeface="Times New Roman" panose="02020603050405020304" pitchFamily="18" charset="0"/>
                <a:cs typeface="Times New Roman" panose="02020603050405020304" pitchFamily="18" charset="0"/>
              </a:rPr>
              <a:t>from the right shoulder </a:t>
            </a:r>
            <a:r>
              <a:rPr lang="en-US" sz="2400" dirty="0" smtClean="0">
                <a:latin typeface="Times New Roman" panose="02020603050405020304" pitchFamily="18" charset="0"/>
                <a:cs typeface="Times New Roman" panose="02020603050405020304" pitchFamily="18" charset="0"/>
              </a:rPr>
              <a:t>to the </a:t>
            </a:r>
            <a:r>
              <a:rPr lang="en-US" sz="2400" dirty="0">
                <a:latin typeface="Times New Roman" panose="02020603050405020304" pitchFamily="18" charset="0"/>
                <a:cs typeface="Times New Roman" panose="02020603050405020304" pitchFamily="18" charset="0"/>
              </a:rPr>
              <a:t>left hip. </a:t>
            </a:r>
            <a:r>
              <a:rPr lang="en-US" sz="2400" i="1" dirty="0">
                <a:latin typeface="Times New Roman" panose="02020603050405020304" pitchFamily="18" charset="0"/>
                <a:cs typeface="Times New Roman" panose="02020603050405020304" pitchFamily="18" charset="0"/>
              </a:rPr>
              <a:t>When a sword is </a:t>
            </a:r>
            <a:r>
              <a:rPr lang="en-US" sz="2400" i="1" dirty="0" smtClean="0">
                <a:latin typeface="Times New Roman" panose="02020603050405020304" pitchFamily="18" charset="0"/>
                <a:cs typeface="Times New Roman" panose="02020603050405020304" pitchFamily="18" charset="0"/>
              </a:rPr>
              <a:t>not permitted </a:t>
            </a:r>
            <a:r>
              <a:rPr lang="en-US" sz="2400" i="1" dirty="0">
                <a:latin typeface="Times New Roman" panose="02020603050405020304" pitchFamily="18" charset="0"/>
                <a:cs typeface="Times New Roman" panose="02020603050405020304" pitchFamily="18" charset="0"/>
              </a:rPr>
              <a:t>for any reason </a:t>
            </a:r>
            <a:r>
              <a:rPr lang="en-US" sz="2400" i="1" dirty="0" smtClean="0">
                <a:latin typeface="Times New Roman" panose="02020603050405020304" pitchFamily="18" charset="0"/>
                <a:cs typeface="Times New Roman" panose="02020603050405020304" pitchFamily="18" charset="0"/>
              </a:rPr>
              <a:t>the Service </a:t>
            </a:r>
            <a:r>
              <a:rPr lang="en-US" sz="2400" i="1" dirty="0">
                <a:latin typeface="Times New Roman" panose="02020603050405020304" pitchFamily="18" charset="0"/>
                <a:cs typeface="Times New Roman" panose="02020603050405020304" pitchFamily="18" charset="0"/>
              </a:rPr>
              <a:t>Baldric shall be </a:t>
            </a:r>
            <a:r>
              <a:rPr lang="en-US" sz="2400" i="1" dirty="0" smtClean="0">
                <a:latin typeface="Times New Roman" panose="02020603050405020304" pitchFamily="18" charset="0"/>
                <a:cs typeface="Times New Roman" panose="02020603050405020304" pitchFamily="18" charset="0"/>
              </a:rPr>
              <a:t>worn nevertheless</a:t>
            </a:r>
            <a:r>
              <a:rPr lang="en-US" sz="24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White gloves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Color </a:t>
            </a:r>
            <a:r>
              <a:rPr lang="en-US" sz="2400" dirty="0">
                <a:latin typeface="Times New Roman" panose="02020603050405020304" pitchFamily="18" charset="0"/>
                <a:cs typeface="Times New Roman" panose="02020603050405020304" pitchFamily="18" charset="0"/>
              </a:rPr>
              <a:t>bearers wear a </a:t>
            </a:r>
            <a:r>
              <a:rPr lang="en-US" sz="2400" dirty="0" smtClean="0">
                <a:latin typeface="Times New Roman" panose="02020603050405020304" pitchFamily="18" charset="0"/>
                <a:cs typeface="Times New Roman" panose="02020603050405020304" pitchFamily="18" charset="0"/>
              </a:rPr>
              <a:t>color bearer harness </a:t>
            </a:r>
            <a:r>
              <a:rPr lang="en-US" sz="2400" dirty="0">
                <a:latin typeface="Times New Roman" panose="02020603050405020304" pitchFamily="18" charset="0"/>
                <a:cs typeface="Times New Roman" panose="02020603050405020304" pitchFamily="18" charset="0"/>
              </a:rPr>
              <a:t>and the </a:t>
            </a:r>
            <a:r>
              <a:rPr lang="en-US" sz="2400" dirty="0" smtClean="0">
                <a:latin typeface="Times New Roman" panose="02020603050405020304" pitchFamily="18" charset="0"/>
                <a:cs typeface="Times New Roman" panose="02020603050405020304" pitchFamily="18" charset="0"/>
              </a:rPr>
              <a:t>Service Baldric </a:t>
            </a:r>
            <a:r>
              <a:rPr lang="en-US" sz="2400" dirty="0">
                <a:latin typeface="Times New Roman" panose="02020603050405020304" pitchFamily="18" charset="0"/>
                <a:cs typeface="Times New Roman" panose="02020603050405020304" pitchFamily="18" charset="0"/>
              </a:rPr>
              <a:t>with no sword</a:t>
            </a:r>
          </a:p>
        </p:txBody>
      </p:sp>
    </p:spTree>
    <p:extLst>
      <p:ext uri="{BB962C8B-B14F-4D97-AF65-F5344CB8AC3E}">
        <p14:creationId xmlns:p14="http://schemas.microsoft.com/office/powerpoint/2010/main" xmlns="" val="943222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a:t>Official Regalia Dress – Color Corps</a:t>
            </a:r>
            <a:endParaRPr lang="en-US" dirty="0"/>
          </a:p>
        </p:txBody>
      </p:sp>
      <p:pic>
        <p:nvPicPr>
          <p:cNvPr id="5" name="Picture 4"/>
          <p:cNvPicPr>
            <a:picLocks noChangeAspect="1"/>
          </p:cNvPicPr>
          <p:nvPr/>
        </p:nvPicPr>
        <p:blipFill>
          <a:blip r:embed="rId2" cstate="print"/>
          <a:stretch>
            <a:fillRect/>
          </a:stretch>
        </p:blipFill>
        <p:spPr>
          <a:xfrm>
            <a:off x="4430756" y="1700032"/>
            <a:ext cx="2808835" cy="4953316"/>
          </a:xfrm>
          <a:prstGeom prst="rect">
            <a:avLst/>
          </a:prstGeom>
        </p:spPr>
      </p:pic>
    </p:spTree>
    <p:extLst>
      <p:ext uri="{BB962C8B-B14F-4D97-AF65-F5344CB8AC3E}">
        <p14:creationId xmlns:p14="http://schemas.microsoft.com/office/powerpoint/2010/main" xmlns="" val="2595862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a:t>Official Regalia Dress – Color Corps</a:t>
            </a:r>
            <a:endParaRPr lang="en-US" dirty="0"/>
          </a:p>
        </p:txBody>
      </p:sp>
      <p:sp>
        <p:nvSpPr>
          <p:cNvPr id="5" name="TextBox 4"/>
          <p:cNvSpPr txBox="1"/>
          <p:nvPr/>
        </p:nvSpPr>
        <p:spPr>
          <a:xfrm>
            <a:off x="400594" y="1841242"/>
            <a:ext cx="11286309" cy="470898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When a Fourth Degree </a:t>
            </a:r>
            <a:r>
              <a:rPr lang="en-US" sz="2000" dirty="0" smtClean="0">
                <a:latin typeface="Times New Roman" panose="02020603050405020304" pitchFamily="18" charset="0"/>
                <a:cs typeface="Times New Roman" panose="02020603050405020304" pitchFamily="18" charset="0"/>
              </a:rPr>
              <a:t>member attends </a:t>
            </a:r>
            <a:r>
              <a:rPr lang="en-US" sz="2000" dirty="0">
                <a:latin typeface="Times New Roman" panose="02020603050405020304" pitchFamily="18" charset="0"/>
                <a:cs typeface="Times New Roman" panose="02020603050405020304" pitchFamily="18" charset="0"/>
              </a:rPr>
              <a:t>an official function of </a:t>
            </a:r>
            <a:r>
              <a:rPr lang="en-US" sz="2000" dirty="0" smtClean="0">
                <a:latin typeface="Times New Roman" panose="02020603050405020304" pitchFamily="18" charset="0"/>
                <a:cs typeface="Times New Roman" panose="02020603050405020304" pitchFamily="18" charset="0"/>
              </a:rPr>
              <a:t>the Order </a:t>
            </a:r>
            <a:r>
              <a:rPr lang="en-US" sz="2000" dirty="0">
                <a:latin typeface="Times New Roman" panose="02020603050405020304" pitchFamily="18" charset="0"/>
                <a:cs typeface="Times New Roman" panose="02020603050405020304" pitchFamily="18" charset="0"/>
              </a:rPr>
              <a:t>where Fourth Degree dress </a:t>
            </a:r>
            <a:r>
              <a:rPr lang="en-US" sz="2000" dirty="0" smtClean="0">
                <a:latin typeface="Times New Roman" panose="02020603050405020304" pitchFamily="18" charset="0"/>
                <a:cs typeface="Times New Roman" panose="02020603050405020304" pitchFamily="18" charset="0"/>
              </a:rPr>
              <a:t>is required </a:t>
            </a:r>
            <a:r>
              <a:rPr lang="en-US" sz="2000" dirty="0">
                <a:latin typeface="Times New Roman" panose="02020603050405020304" pitchFamily="18" charset="0"/>
                <a:cs typeface="Times New Roman" panose="02020603050405020304" pitchFamily="18" charset="0"/>
              </a:rPr>
              <a:t>(whether member regalia or Color Corps regalia), he may </a:t>
            </a:r>
            <a:r>
              <a:rPr lang="en-US" sz="2000" dirty="0" smtClean="0">
                <a:latin typeface="Times New Roman" panose="02020603050405020304" pitchFamily="18" charset="0"/>
                <a:cs typeface="Times New Roman" panose="02020603050405020304" pitchFamily="18" charset="0"/>
              </a:rPr>
              <a:t>wear the </a:t>
            </a:r>
            <a:r>
              <a:rPr lang="en-US" sz="2000" dirty="0">
                <a:latin typeface="Times New Roman" panose="02020603050405020304" pitchFamily="18" charset="0"/>
                <a:cs typeface="Times New Roman" panose="02020603050405020304" pitchFamily="18" charset="0"/>
              </a:rPr>
              <a:t>current medal of his office around his neck, Assembly, Council, </a:t>
            </a:r>
            <a:r>
              <a:rPr lang="en-US" sz="2000" dirty="0" smtClean="0">
                <a:latin typeface="Times New Roman" panose="02020603050405020304" pitchFamily="18" charset="0"/>
                <a:cs typeface="Times New Roman" panose="02020603050405020304" pitchFamily="18" charset="0"/>
              </a:rPr>
              <a:t>State Council</a:t>
            </a:r>
            <a:r>
              <a:rPr lang="en-US" sz="2000" dirty="0">
                <a:latin typeface="Times New Roman" panose="02020603050405020304" pitchFamily="18" charset="0"/>
                <a:cs typeface="Times New Roman" panose="02020603050405020304" pitchFamily="18" charset="0"/>
              </a:rPr>
              <a:t>, Supreme Council or Supreme Assembly</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a Fourth Degree exemplification the only lapel pin allowed is </a:t>
            </a:r>
            <a:r>
              <a:rPr lang="en-US" sz="2000" dirty="0" smtClean="0">
                <a:latin typeface="Times New Roman" panose="02020603050405020304" pitchFamily="18" charset="0"/>
                <a:cs typeface="Times New Roman" panose="02020603050405020304" pitchFamily="18" charset="0"/>
              </a:rPr>
              <a:t>the Official </a:t>
            </a:r>
            <a:r>
              <a:rPr lang="en-US" sz="2000" dirty="0">
                <a:latin typeface="Times New Roman" panose="02020603050405020304" pitchFamily="18" charset="0"/>
                <a:cs typeface="Times New Roman" panose="02020603050405020304" pitchFamily="18" charset="0"/>
              </a:rPr>
              <a:t>Knights of Columbus Fourth Degree Lapel Pin (#PG-113).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For Fourth </a:t>
            </a:r>
            <a:r>
              <a:rPr lang="en-US" sz="2000" dirty="0">
                <a:latin typeface="Times New Roman" panose="02020603050405020304" pitchFamily="18" charset="0"/>
                <a:cs typeface="Times New Roman" panose="02020603050405020304" pitchFamily="18" charset="0"/>
              </a:rPr>
              <a:t>Degree exemplification attire for members, candidates and military</a:t>
            </a:r>
            <a:r>
              <a:rPr lang="en-US" sz="2000" dirty="0" smtClean="0">
                <a:latin typeface="Times New Roman" panose="02020603050405020304" pitchFamily="18" charset="0"/>
                <a:cs typeface="Times New Roman" panose="02020603050405020304" pitchFamily="18" charset="0"/>
              </a:rPr>
              <a:t>, refer </a:t>
            </a:r>
            <a:r>
              <a:rPr lang="en-US" sz="2000" dirty="0">
                <a:latin typeface="Times New Roman" panose="02020603050405020304" pitchFamily="18" charset="0"/>
                <a:cs typeface="Times New Roman" panose="02020603050405020304" pitchFamily="18" charset="0"/>
              </a:rPr>
              <a:t>to Official </a:t>
            </a:r>
            <a:r>
              <a:rPr lang="en-US" sz="2000" dirty="0" smtClean="0">
                <a:latin typeface="Times New Roman" panose="02020603050405020304" pitchFamily="18" charset="0"/>
                <a:cs typeface="Times New Roman" panose="02020603050405020304" pitchFamily="18" charset="0"/>
              </a:rPr>
              <a:t>instructions.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Former Supreme Director, Past State Deputy, Former Vice </a:t>
            </a:r>
            <a:r>
              <a:rPr lang="en-US" sz="2000" dirty="0" smtClean="0">
                <a:latin typeface="Times New Roman" panose="02020603050405020304" pitchFamily="18" charset="0"/>
                <a:cs typeface="Times New Roman" panose="02020603050405020304" pitchFamily="18" charset="0"/>
              </a:rPr>
              <a:t>Supreme Master</a:t>
            </a:r>
            <a:r>
              <a:rPr lang="en-US" sz="2000" dirty="0">
                <a:latin typeface="Times New Roman" panose="02020603050405020304" pitchFamily="18" charset="0"/>
                <a:cs typeface="Times New Roman" panose="02020603050405020304" pitchFamily="18" charset="0"/>
              </a:rPr>
              <a:t>, Former District Master, Former District Deputy, Past </a:t>
            </a:r>
            <a:r>
              <a:rPr lang="en-US" sz="2000" dirty="0" smtClean="0">
                <a:latin typeface="Times New Roman" panose="02020603050405020304" pitchFamily="18" charset="0"/>
                <a:cs typeface="Times New Roman" panose="02020603050405020304" pitchFamily="18" charset="0"/>
              </a:rPr>
              <a:t>Grand Knight </a:t>
            </a:r>
            <a:r>
              <a:rPr lang="en-US" sz="2000" dirty="0">
                <a:latin typeface="Times New Roman" panose="02020603050405020304" pitchFamily="18" charset="0"/>
                <a:cs typeface="Times New Roman" panose="02020603050405020304" pitchFamily="18" charset="0"/>
              </a:rPr>
              <a:t>or Past Faithful Navigator may wear their Past and </a:t>
            </a:r>
            <a:r>
              <a:rPr lang="en-US" sz="2000" dirty="0" smtClean="0">
                <a:latin typeface="Times New Roman" panose="02020603050405020304" pitchFamily="18" charset="0"/>
                <a:cs typeface="Times New Roman" panose="02020603050405020304" pitchFamily="18" charset="0"/>
              </a:rPr>
              <a:t>Former Miniature </a:t>
            </a:r>
            <a:r>
              <a:rPr lang="en-US" sz="2000" dirty="0">
                <a:latin typeface="Times New Roman" panose="02020603050405020304" pitchFamily="18" charset="0"/>
                <a:cs typeface="Times New Roman" panose="02020603050405020304" pitchFamily="18" charset="0"/>
              </a:rPr>
              <a:t>Medal for offices held </a:t>
            </a:r>
            <a:r>
              <a:rPr lang="en-US" sz="2000" dirty="0" smtClean="0">
                <a:latin typeface="Times New Roman" panose="02020603050405020304" pitchFamily="18" charset="0"/>
                <a:cs typeface="Times New Roman" panose="02020603050405020304" pitchFamily="18" charset="0"/>
              </a:rPr>
              <a:t>No </a:t>
            </a:r>
            <a:r>
              <a:rPr lang="en-US" sz="2000" dirty="0">
                <a:latin typeface="Times New Roman" panose="02020603050405020304" pitchFamily="18" charset="0"/>
                <a:cs typeface="Times New Roman" panose="02020603050405020304" pitchFamily="18" charset="0"/>
              </a:rPr>
              <a:t>other medals other than Papal Medals, may be worn, upon </a:t>
            </a:r>
            <a:r>
              <a:rPr lang="en-US" sz="2000" dirty="0" smtClean="0">
                <a:latin typeface="Times New Roman" panose="02020603050405020304" pitchFamily="18" charset="0"/>
                <a:cs typeface="Times New Roman" panose="02020603050405020304" pitchFamily="18" charset="0"/>
              </a:rPr>
              <a:t>the Official </a:t>
            </a:r>
            <a:r>
              <a:rPr lang="en-US" sz="2000" dirty="0">
                <a:latin typeface="Times New Roman" panose="02020603050405020304" pitchFamily="18" charset="0"/>
                <a:cs typeface="Times New Roman" panose="02020603050405020304" pitchFamily="18" charset="0"/>
              </a:rPr>
              <a:t>Blazer</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pocket name badge is not worn with Member or Color Corps regalia</a:t>
            </a:r>
          </a:p>
        </p:txBody>
      </p:sp>
    </p:spTree>
    <p:extLst>
      <p:ext uri="{BB962C8B-B14F-4D97-AF65-F5344CB8AC3E}">
        <p14:creationId xmlns:p14="http://schemas.microsoft.com/office/powerpoint/2010/main" xmlns="" val="361898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t>Inspection of the Color Corps/Honor Guard</a:t>
            </a:r>
            <a:endParaRPr lang="en-US" dirty="0"/>
          </a:p>
        </p:txBody>
      </p:sp>
      <p:sp>
        <p:nvSpPr>
          <p:cNvPr id="6" name="TextBox 5"/>
          <p:cNvSpPr txBox="1"/>
          <p:nvPr/>
        </p:nvSpPr>
        <p:spPr>
          <a:xfrm>
            <a:off x="753291" y="1593669"/>
            <a:ext cx="10430691" cy="5016758"/>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When:</a:t>
            </a: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Prior to every assignment</a:t>
            </a: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Twice a year after District Exemplifications when new members join the Color Corps</a:t>
            </a:r>
          </a:p>
          <a:p>
            <a:pPr marL="342900"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At annual recertification</a:t>
            </a:r>
          </a:p>
          <a:p>
            <a:r>
              <a:rPr lang="en-US" sz="2800" b="1" dirty="0" smtClean="0">
                <a:latin typeface="Times New Roman" panose="02020603050405020304" pitchFamily="18" charset="0"/>
                <a:cs typeface="Times New Roman" panose="02020603050405020304" pitchFamily="18" charset="0"/>
              </a:rPr>
              <a:t>Who performs the Inspection:</a:t>
            </a:r>
          </a:p>
          <a:p>
            <a:pPr marL="457200" indent="-457200">
              <a:buFont typeface="Wingdings" panose="05000000000000000000" pitchFamily="2" charset="2"/>
              <a:buChar char="ü"/>
            </a:pPr>
            <a:r>
              <a:rPr lang="en-US" sz="2400" b="1" dirty="0" smtClean="0">
                <a:latin typeface="Times New Roman" panose="02020603050405020304" pitchFamily="18" charset="0"/>
                <a:cs typeface="Times New Roman" panose="02020603050405020304" pitchFamily="18" charset="0"/>
              </a:rPr>
              <a:t>Assembly</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Faithful Navigator with the Color Corps Commander</a:t>
            </a:r>
          </a:p>
          <a:p>
            <a:pPr marL="457200" indent="-457200">
              <a:buFont typeface="Wingdings" panose="05000000000000000000" pitchFamily="2" charset="2"/>
              <a:buChar char="ü"/>
            </a:pPr>
            <a:r>
              <a:rPr lang="en-US" sz="2400" b="1" dirty="0" smtClean="0">
                <a:latin typeface="Times New Roman" panose="02020603050405020304" pitchFamily="18" charset="0"/>
                <a:cs typeface="Times New Roman" panose="02020603050405020304" pitchFamily="18" charset="0"/>
              </a:rPr>
              <a:t>District</a:t>
            </a:r>
          </a:p>
          <a:p>
            <a:pPr lvl="1"/>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Master with the District Marshal</a:t>
            </a:r>
          </a:p>
          <a:p>
            <a:pPr marL="457200" indent="-457200">
              <a:buFont typeface="Wingdings" panose="05000000000000000000" pitchFamily="2" charset="2"/>
              <a:buChar char="ü"/>
            </a:pPr>
            <a:r>
              <a:rPr lang="en-US" sz="2400" b="1" dirty="0" smtClean="0">
                <a:latin typeface="Times New Roman" panose="02020603050405020304" pitchFamily="18" charset="0"/>
                <a:cs typeface="Times New Roman" panose="02020603050405020304" pitchFamily="18" charset="0"/>
              </a:rPr>
              <a:t>Province</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Vice Supreme Master with Provincial Marshal and District Masters (District Marshals may participate at the direction of the Vice Supreme Master)</a:t>
            </a:r>
          </a:p>
        </p:txBody>
      </p:sp>
    </p:spTree>
    <p:extLst>
      <p:ext uri="{BB962C8B-B14F-4D97-AF65-F5344CB8AC3E}">
        <p14:creationId xmlns:p14="http://schemas.microsoft.com/office/powerpoint/2010/main" xmlns="" val="805755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0EF02-52CD-4F11-9820-94EAF15C60F3}"/>
              </a:ext>
            </a:extLst>
          </p:cNvPr>
          <p:cNvSpPr>
            <a:spLocks noGrp="1"/>
          </p:cNvSpPr>
          <p:nvPr>
            <p:ph type="title"/>
          </p:nvPr>
        </p:nvSpPr>
        <p:spPr>
          <a:xfrm>
            <a:off x="3559768" y="47803"/>
            <a:ext cx="7005707" cy="1325563"/>
          </a:xfrm>
        </p:spPr>
        <p:txBody>
          <a:bodyPr/>
          <a:lstStyle/>
          <a:p>
            <a:r>
              <a:rPr lang="en-US" dirty="0" smtClean="0">
                <a:latin typeface="Algerian" panose="04020705040A02060702" pitchFamily="82" charset="0"/>
              </a:rPr>
              <a:t>Pledge of Allegiance</a:t>
            </a:r>
            <a:endParaRPr lang="en-US" dirty="0">
              <a:latin typeface="Algerian" panose="04020705040A02060702" pitchFamily="82" charset="0"/>
            </a:endParaRPr>
          </a:p>
        </p:txBody>
      </p:sp>
      <p:sp>
        <p:nvSpPr>
          <p:cNvPr id="4" name="Slide Number Placeholder 3">
            <a:extLst>
              <a:ext uri="{FF2B5EF4-FFF2-40B4-BE49-F238E27FC236}">
                <a16:creationId xmlns:a16="http://schemas.microsoft.com/office/drawing/2014/main" xmlns="" id="{0A366566-2837-46CA-B508-0C26CF0EA487}"/>
              </a:ext>
            </a:extLst>
          </p:cNvPr>
          <p:cNvSpPr>
            <a:spLocks noGrp="1"/>
          </p:cNvSpPr>
          <p:nvPr>
            <p:ph type="sldNum" sz="quarter" idx="12"/>
          </p:nvPr>
        </p:nvSpPr>
        <p:spPr/>
        <p:txBody>
          <a:bodyPr/>
          <a:lstStyle/>
          <a:p>
            <a:fld id="{E6963C69-BFBA-47C9-BA15-54118ED1CD71}" type="slidenum">
              <a:rPr lang="en-US" smtClean="0"/>
              <a:pPr/>
              <a:t>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24500" y="3048000"/>
            <a:ext cx="1143000" cy="762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2131" y="1009111"/>
            <a:ext cx="7052794" cy="459964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3489" y="3810000"/>
            <a:ext cx="2096366" cy="238143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757201" y="1200239"/>
            <a:ext cx="2117207" cy="140493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03489" y="209549"/>
            <a:ext cx="2096366" cy="279515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778042" y="3561195"/>
            <a:ext cx="2096366" cy="2795155"/>
          </a:xfrm>
          <a:prstGeom prst="rect">
            <a:avLst/>
          </a:prstGeom>
        </p:spPr>
      </p:pic>
    </p:spTree>
    <p:extLst>
      <p:ext uri="{BB962C8B-B14F-4D97-AF65-F5344CB8AC3E}">
        <p14:creationId xmlns:p14="http://schemas.microsoft.com/office/powerpoint/2010/main" xmlns="" val="3547619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38199" y="16033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80654" y="146347"/>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72472"/>
            <a:ext cx="10515600" cy="1325563"/>
          </a:xfrm>
        </p:spPr>
        <p:txBody>
          <a:bodyPr/>
          <a:lstStyle/>
          <a:p>
            <a:pPr algn="ctr"/>
            <a:r>
              <a:rPr lang="en-US" dirty="0"/>
              <a:t>Inspection of the Color Corps</a:t>
            </a:r>
          </a:p>
        </p:txBody>
      </p:sp>
      <p:sp>
        <p:nvSpPr>
          <p:cNvPr id="5" name="TextBox 4"/>
          <p:cNvSpPr txBox="1"/>
          <p:nvPr/>
        </p:nvSpPr>
        <p:spPr>
          <a:xfrm>
            <a:off x="838200" y="1471910"/>
            <a:ext cx="10537371" cy="538609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Why:</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To insure the Color Corps complies with the Supreme Guidelines</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To insure the uniform is worn correctly</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To insure the Color Corps is Uniform	</a:t>
            </a:r>
          </a:p>
          <a:p>
            <a:r>
              <a:rPr lang="en-US" sz="2800" dirty="0" smtClean="0">
                <a:latin typeface="Times New Roman" panose="02020603050405020304" pitchFamily="18" charset="0"/>
                <a:cs typeface="Times New Roman" panose="02020603050405020304" pitchFamily="18" charset="0"/>
              </a:rPr>
              <a:t>How:</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Color Corps to form in Ranks</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Ranks to Dress Right at a full Arms Length</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Ranks to preform “Open Ranks” to allow inspectors to pass though the Ranks</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Each member of the Inspection party will Halt in front of each member of the Color Corps execute a facing movement to stand face to face to perform the inspection.</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 inspectors shall view the rear of the uniform as they move between the ranks.  If corrections are to be made, a Marshal or Color Corps Commander will return to the front of the inspectee to make the correction known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9053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Order of Line up</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92185" y="2055222"/>
            <a:ext cx="10580912" cy="286232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How to line up when Brother Sir Knights wearing New and Old Regalia are present:</a:t>
            </a:r>
          </a:p>
          <a:p>
            <a:endParaRPr lang="en-US" sz="28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New Regalia to the front by Rank, then the Old Regalia by Rank</a:t>
            </a:r>
          </a:p>
          <a:p>
            <a:endParaRPr lang="en-US" sz="2400" dirty="0">
              <a:latin typeface="Times New Roman" panose="02020603050405020304" pitchFamily="18" charset="0"/>
              <a:cs typeface="Times New Roman" panose="02020603050405020304" pitchFamily="18" charset="0"/>
            </a:endParaRPr>
          </a:p>
          <a:p>
            <a:r>
              <a:rPr lang="en-US" sz="2400" b="1" i="1" u="sng" dirty="0" smtClean="0">
                <a:latin typeface="Times New Roman" panose="02020603050405020304" pitchFamily="18" charset="0"/>
                <a:cs typeface="Times New Roman" panose="02020603050405020304" pitchFamily="18" charset="0"/>
              </a:rPr>
              <a:t>Remember after 1 July 2019 that members wearing the “Old” Regalia may not participate</a:t>
            </a:r>
            <a:endParaRPr lang="en-US" sz="24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65731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83920" y="374471"/>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Color Corps Training</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83920" y="2011680"/>
            <a:ext cx="10515600" cy="397031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Who is Responsible for the Training and performance of the District/Assembly Color Corps?</a:t>
            </a: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The Master for the District is ultimately for the Training and Performance of the District Color Corps/Honor Guard</a:t>
            </a: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The Faithful Navigator is ultimately </a:t>
            </a:r>
            <a:r>
              <a:rPr lang="en-US" sz="2800" dirty="0">
                <a:latin typeface="Times New Roman" panose="02020603050405020304" pitchFamily="18" charset="0"/>
                <a:cs typeface="Times New Roman" panose="02020603050405020304" pitchFamily="18" charset="0"/>
              </a:rPr>
              <a:t>for the Training and Performance of the </a:t>
            </a:r>
            <a:r>
              <a:rPr lang="en-US" sz="2800" dirty="0" smtClean="0">
                <a:latin typeface="Times New Roman" panose="02020603050405020304" pitchFamily="18" charset="0"/>
                <a:cs typeface="Times New Roman" panose="02020603050405020304" pitchFamily="18" charset="0"/>
              </a:rPr>
              <a:t>Assembly </a:t>
            </a:r>
            <a:r>
              <a:rPr lang="en-US" sz="2800" dirty="0">
                <a:latin typeface="Times New Roman" panose="02020603050405020304" pitchFamily="18" charset="0"/>
                <a:cs typeface="Times New Roman" panose="02020603050405020304" pitchFamily="18" charset="0"/>
              </a:rPr>
              <a:t>Color Corps/Honor Guard</a:t>
            </a: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The District Marshal shall train and supervise the performance of the District </a:t>
            </a:r>
            <a:r>
              <a:rPr lang="en-US" sz="2800" dirty="0">
                <a:latin typeface="Times New Roman" panose="02020603050405020304" pitchFamily="18" charset="0"/>
                <a:cs typeface="Times New Roman" panose="02020603050405020304" pitchFamily="18" charset="0"/>
              </a:rPr>
              <a:t>Color Corps/Honor </a:t>
            </a:r>
            <a:r>
              <a:rPr lang="en-US" sz="2800" dirty="0" smtClean="0">
                <a:latin typeface="Times New Roman" panose="02020603050405020304" pitchFamily="18" charset="0"/>
                <a:cs typeface="Times New Roman" panose="02020603050405020304" pitchFamily="18" charset="0"/>
              </a:rPr>
              <a:t>Guard as directed by the Master for the District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79889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6571" y="1802675"/>
            <a:ext cx="11410405" cy="4031873"/>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Teaching Styles:</a:t>
            </a: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Authority:</a:t>
            </a: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style is traditional and didactic.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Conveys </a:t>
            </a:r>
            <a:r>
              <a:rPr lang="en-US" sz="2000" dirty="0">
                <a:latin typeface="Times New Roman" panose="02020603050405020304" pitchFamily="18" charset="0"/>
                <a:cs typeface="Times New Roman" panose="02020603050405020304" pitchFamily="18" charset="0"/>
              </a:rPr>
              <a:t>facts that the teacher thinks the learner needs to know and may answer questions but only relating to what’s been said.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Likened </a:t>
            </a:r>
            <a:r>
              <a:rPr lang="en-US" sz="2000" dirty="0">
                <a:latin typeface="Times New Roman" panose="02020603050405020304" pitchFamily="18" charset="0"/>
                <a:cs typeface="Times New Roman" panose="02020603050405020304" pitchFamily="18" charset="0"/>
              </a:rPr>
              <a:t>to a parent and child relationship.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Motivator: </a:t>
            </a: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Less didactic</a:t>
            </a: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Based </a:t>
            </a:r>
            <a:r>
              <a:rPr lang="en-US" sz="2000" dirty="0">
                <a:latin typeface="Times New Roman" panose="02020603050405020304" pitchFamily="18" charset="0"/>
                <a:cs typeface="Times New Roman" panose="02020603050405020304" pitchFamily="18" charset="0"/>
              </a:rPr>
              <a:t>on questions and answers but it is still the teacher’s agenda.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teacher gives new facts but only when the learner shows they don’t know.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Thus </a:t>
            </a:r>
            <a:r>
              <a:rPr lang="en-US" sz="2000" dirty="0">
                <a:latin typeface="Times New Roman" panose="02020603050405020304" pitchFamily="18" charset="0"/>
                <a:cs typeface="Times New Roman" panose="02020603050405020304" pitchFamily="18" charset="0"/>
              </a:rPr>
              <a:t>is still teacher driven although more learner </a:t>
            </a:r>
            <a:r>
              <a:rPr lang="en-US" sz="2000" dirty="0" smtClean="0">
                <a:latin typeface="Times New Roman" panose="02020603050405020304" pitchFamily="18" charset="0"/>
                <a:cs typeface="Times New Roman" panose="02020603050405020304" pitchFamily="18" charset="0"/>
              </a:rPr>
              <a:t>centered </a:t>
            </a:r>
            <a:r>
              <a:rPr lang="en-US" sz="2000" dirty="0">
                <a:latin typeface="Times New Roman" panose="02020603050405020304" pitchFamily="18" charset="0"/>
                <a:cs typeface="Times New Roman" panose="02020603050405020304" pitchFamily="18" charset="0"/>
              </a:rPr>
              <a:t>and supportive.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Can </a:t>
            </a:r>
            <a:r>
              <a:rPr lang="en-US" sz="2000" dirty="0">
                <a:latin typeface="Times New Roman" panose="02020603050405020304" pitchFamily="18" charset="0"/>
                <a:cs typeface="Times New Roman" panose="02020603050405020304" pitchFamily="18" charset="0"/>
              </a:rPr>
              <a:t>motivate the interested learner to learn and at some stage move onto more independent learning. </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72226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6571" y="1802675"/>
            <a:ext cx="11410405" cy="4031873"/>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Teaching Styles:</a:t>
            </a: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Facilitator:</a:t>
            </a: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More facilitating along the line of “Find out for yourself.”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Teacher </a:t>
            </a:r>
            <a:r>
              <a:rPr lang="en-US" sz="2000" dirty="0">
                <a:latin typeface="Times New Roman" panose="02020603050405020304" pitchFamily="18" charset="0"/>
                <a:cs typeface="Times New Roman" panose="02020603050405020304" pitchFamily="18" charset="0"/>
              </a:rPr>
              <a:t>happy to share information and knowledge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Recognizes </a:t>
            </a:r>
            <a:r>
              <a:rPr lang="en-US" sz="2000" dirty="0">
                <a:latin typeface="Times New Roman" panose="02020603050405020304" pitchFamily="18" charset="0"/>
                <a:cs typeface="Times New Roman" panose="02020603050405020304" pitchFamily="18" charset="0"/>
              </a:rPr>
              <a:t>that each party knows some things but not necessarily the same.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Sharing </a:t>
            </a:r>
            <a:r>
              <a:rPr lang="en-US" sz="2000" dirty="0">
                <a:latin typeface="Times New Roman" panose="02020603050405020304" pitchFamily="18" charset="0"/>
                <a:cs typeface="Times New Roman" panose="02020603050405020304" pitchFamily="18" charset="0"/>
              </a:rPr>
              <a:t>approach good for training.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Delegator: </a:t>
            </a: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Discussion </a:t>
            </a:r>
            <a:r>
              <a:rPr lang="en-US" sz="2000" dirty="0">
                <a:latin typeface="Times New Roman" panose="02020603050405020304" pitchFamily="18" charset="0"/>
                <a:cs typeface="Times New Roman" panose="02020603050405020304" pitchFamily="18" charset="0"/>
              </a:rPr>
              <a:t>between equals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s </a:t>
            </a:r>
            <a:r>
              <a:rPr lang="en-US" sz="2000" dirty="0">
                <a:latin typeface="Times New Roman" panose="02020603050405020304" pitchFamily="18" charset="0"/>
                <a:cs typeface="Times New Roman" panose="02020603050405020304" pitchFamily="18" charset="0"/>
              </a:rPr>
              <a:t>if the teacher holds up a mirror, helping the learner to understand what the problem is, and to look at relationships and communication.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Acts </a:t>
            </a:r>
            <a:r>
              <a:rPr lang="en-US" sz="2000" dirty="0">
                <a:latin typeface="Times New Roman" panose="02020603050405020304" pitchFamily="18" charset="0"/>
                <a:cs typeface="Times New Roman" panose="02020603050405020304" pitchFamily="18" charset="0"/>
              </a:rPr>
              <a:t>as a consultant when needed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Mainly </a:t>
            </a:r>
            <a:r>
              <a:rPr lang="en-US" sz="2000" dirty="0">
                <a:latin typeface="Times New Roman" panose="02020603050405020304" pitchFamily="18" charset="0"/>
                <a:cs typeface="Times New Roman" panose="02020603050405020304" pitchFamily="18" charset="0"/>
              </a:rPr>
              <a:t>happy to delegate to the individual their self directed learning.</a:t>
            </a:r>
          </a:p>
        </p:txBody>
      </p:sp>
    </p:spTree>
    <p:extLst>
      <p:ext uri="{BB962C8B-B14F-4D97-AF65-F5344CB8AC3E}">
        <p14:creationId xmlns:p14="http://schemas.microsoft.com/office/powerpoint/2010/main" xmlns="" val="3784688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3103" y="1709332"/>
            <a:ext cx="11410405" cy="5232202"/>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Learning Styles:</a:t>
            </a: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Activists: </a:t>
            </a: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Activists </a:t>
            </a:r>
            <a:r>
              <a:rPr lang="en-US" sz="2200" dirty="0">
                <a:latin typeface="Times New Roman" panose="02020603050405020304" pitchFamily="18" charset="0"/>
                <a:cs typeface="Times New Roman" panose="02020603050405020304" pitchFamily="18" charset="0"/>
              </a:rPr>
              <a:t>immerse themselves fully and without bias in new experiences, enjoying the moment. </a:t>
            </a:r>
            <a:endParaRPr lang="en-US" sz="22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are enthusiastic and open-minded and thrive on a new challenge. </a:t>
            </a:r>
            <a:endParaRPr lang="en-US" sz="22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like brainstorming and will act without thinking through the outcomes. </a:t>
            </a:r>
            <a:endParaRPr lang="en-US" sz="22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get bored easily and may struggle to follow a project through to completion.  </a:t>
            </a:r>
            <a:endParaRPr lang="en-US" sz="22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Reflectors: </a:t>
            </a: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Reflectors </a:t>
            </a:r>
            <a:r>
              <a:rPr lang="en-US" sz="2200" dirty="0">
                <a:latin typeface="Times New Roman" panose="02020603050405020304" pitchFamily="18" charset="0"/>
                <a:cs typeface="Times New Roman" panose="02020603050405020304" pitchFamily="18" charset="0"/>
              </a:rPr>
              <a:t>listen to others, </a:t>
            </a:r>
            <a:r>
              <a:rPr lang="en-US" sz="2200" dirty="0" err="1">
                <a:latin typeface="Times New Roman" panose="02020603050405020304" pitchFamily="18" charset="0"/>
                <a:cs typeface="Times New Roman" panose="02020603050405020304" pitchFamily="18" charset="0"/>
              </a:rPr>
              <a:t>analysing</a:t>
            </a:r>
            <a:r>
              <a:rPr lang="en-US" sz="2200" dirty="0">
                <a:latin typeface="Times New Roman" panose="02020603050405020304" pitchFamily="18" charset="0"/>
                <a:cs typeface="Times New Roman" panose="02020603050405020304" pitchFamily="18" charset="0"/>
              </a:rPr>
              <a:t> the content of the conversation before contributing their own input</a:t>
            </a:r>
            <a:r>
              <a:rPr lang="en-US" sz="2200" dirty="0" smtClean="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Reflectors </a:t>
            </a:r>
            <a:r>
              <a:rPr lang="en-US" sz="2200" dirty="0">
                <a:latin typeface="Times New Roman" panose="02020603050405020304" pitchFamily="18" charset="0"/>
                <a:cs typeface="Times New Roman" panose="02020603050405020304" pitchFamily="18" charset="0"/>
              </a:rPr>
              <a:t>therefore need time to think through the options and will not give an immediate answer to questions. </a:t>
            </a:r>
            <a:endParaRPr lang="en-US" sz="22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tend to be cautious, thoughtful people and consider the wider picture when arriving at decisions. </a:t>
            </a:r>
          </a:p>
        </p:txBody>
      </p:sp>
    </p:spTree>
    <p:extLst>
      <p:ext uri="{BB962C8B-B14F-4D97-AF65-F5344CB8AC3E}">
        <p14:creationId xmlns:p14="http://schemas.microsoft.com/office/powerpoint/2010/main" xmlns="" val="2954597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0797" y="1709332"/>
            <a:ext cx="11410405" cy="4893647"/>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Learning Styles:</a:t>
            </a: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Theorists:</a:t>
            </a: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like basic assumptions, principles, models, systems and theories on which to base their experiences. </a:t>
            </a:r>
            <a:endParaRPr lang="en-US" sz="22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like to think through their problems on a step by step basis to </a:t>
            </a:r>
            <a:r>
              <a:rPr lang="en-US" sz="2200" dirty="0" err="1">
                <a:latin typeface="Times New Roman" panose="02020603050405020304" pitchFamily="18" charset="0"/>
                <a:cs typeface="Times New Roman" panose="02020603050405020304" pitchFamily="18" charset="0"/>
              </a:rPr>
              <a:t>analyse</a:t>
            </a:r>
            <a:r>
              <a:rPr lang="en-US" sz="2200" dirty="0">
                <a:latin typeface="Times New Roman" panose="02020603050405020304" pitchFamily="18" charset="0"/>
                <a:cs typeface="Times New Roman" panose="02020603050405020304" pitchFamily="18" charset="0"/>
              </a:rPr>
              <a:t> and </a:t>
            </a:r>
            <a:r>
              <a:rPr lang="en-US" sz="2200" dirty="0" err="1">
                <a:latin typeface="Times New Roman" panose="02020603050405020304" pitchFamily="18" charset="0"/>
                <a:cs typeface="Times New Roman" panose="02020603050405020304" pitchFamily="18" charset="0"/>
              </a:rPr>
              <a:t>synthesise</a:t>
            </a:r>
            <a:r>
              <a:rPr lang="en-US" sz="2200" dirty="0">
                <a:latin typeface="Times New Roman" panose="02020603050405020304" pitchFamily="18" charset="0"/>
                <a:cs typeface="Times New Roman" panose="02020603050405020304" pitchFamily="18" charset="0"/>
              </a:rPr>
              <a:t> information. </a:t>
            </a:r>
            <a:endParaRPr lang="en-US" sz="22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like objectivity rather than subjective judgements.</a:t>
            </a:r>
            <a:r>
              <a:rPr lang="en-US" sz="24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Pragmatists:</a:t>
            </a: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Pragmatists </a:t>
            </a:r>
            <a:r>
              <a:rPr lang="en-US" sz="2200" dirty="0">
                <a:latin typeface="Times New Roman" panose="02020603050405020304" pitchFamily="18" charset="0"/>
                <a:cs typeface="Times New Roman" panose="02020603050405020304" pitchFamily="18" charset="0"/>
              </a:rPr>
              <a:t>like trying out ideas, theories and techniques to see if they work in practice. </a:t>
            </a:r>
            <a:endParaRPr lang="en-US" sz="22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can be impatient to get on with things and act quickly and confidently on things that appeal to them. </a:t>
            </a:r>
            <a:endParaRPr lang="en-US" sz="22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are practical, down to earth people who like solving problems. </a:t>
            </a:r>
            <a:endParaRPr lang="en-US" sz="22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30605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60" y="1933303"/>
            <a:ext cx="11410405" cy="366254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Learning Stages:</a:t>
            </a:r>
          </a:p>
          <a:p>
            <a:r>
              <a:rPr lang="en-US" sz="2800" dirty="0">
                <a:latin typeface="Times New Roman" panose="02020603050405020304" pitchFamily="18" charset="0"/>
                <a:cs typeface="Times New Roman" panose="02020603050405020304" pitchFamily="18" charset="0"/>
              </a:rPr>
              <a:t>Learners tend to go through stages as they progress and in due course develop an increasing amount of self </a:t>
            </a:r>
            <a:r>
              <a:rPr lang="en-US" sz="2800" dirty="0" smtClean="0">
                <a:latin typeface="Times New Roman" panose="02020603050405020304" pitchFamily="18" charset="0"/>
                <a:cs typeface="Times New Roman" panose="02020603050405020304" pitchFamily="18" charset="0"/>
              </a:rPr>
              <a:t>direction</a:t>
            </a:r>
          </a:p>
          <a:p>
            <a:endParaRPr lang="en-US" sz="28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800" dirty="0" smtClean="0"/>
              <a:t>Dependent</a:t>
            </a:r>
          </a:p>
          <a:p>
            <a:pPr marL="457200" indent="-457200">
              <a:buFont typeface="+mj-lt"/>
              <a:buAutoNum type="arabicPeriod"/>
            </a:pPr>
            <a:r>
              <a:rPr lang="en-US" sz="2800" dirty="0" smtClean="0"/>
              <a:t>Interested</a:t>
            </a:r>
          </a:p>
          <a:p>
            <a:pPr marL="457200" indent="-457200">
              <a:buFont typeface="+mj-lt"/>
              <a:buAutoNum type="arabicPeriod"/>
            </a:pPr>
            <a:r>
              <a:rPr lang="en-US" sz="2800" dirty="0" smtClean="0"/>
              <a:t>Involved</a:t>
            </a:r>
          </a:p>
          <a:p>
            <a:pPr marL="457200" indent="-457200">
              <a:buFont typeface="+mj-lt"/>
              <a:buAutoNum type="arabicPeriod"/>
            </a:pPr>
            <a:r>
              <a:rPr lang="en-US" sz="2800" dirty="0" smtClean="0"/>
              <a:t>Self </a:t>
            </a:r>
            <a:r>
              <a:rPr lang="en-US" sz="2800" dirty="0"/>
              <a:t>directed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52248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38200" y="208392"/>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199072"/>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9085" y="208392"/>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7551" t="18066" r="10683" b="20005"/>
          <a:stretch/>
        </p:blipFill>
        <p:spPr>
          <a:xfrm>
            <a:off x="4029892" y="1533955"/>
            <a:ext cx="5362390" cy="5255941"/>
          </a:xfrm>
          <a:prstGeom prst="rect">
            <a:avLst/>
          </a:prstGeom>
        </p:spPr>
      </p:pic>
      <p:sp>
        <p:nvSpPr>
          <p:cNvPr id="7" name="TextBox 6"/>
          <p:cNvSpPr txBox="1"/>
          <p:nvPr/>
        </p:nvSpPr>
        <p:spPr>
          <a:xfrm>
            <a:off x="418011" y="1730829"/>
            <a:ext cx="2501537" cy="4801314"/>
          </a:xfrm>
          <a:prstGeom prst="rect">
            <a:avLst/>
          </a:prstGeom>
          <a:noFill/>
        </p:spPr>
        <p:txBody>
          <a:bodyPr wrap="square" rtlCol="0">
            <a:spAutoFit/>
          </a:bodyPr>
          <a:lstStyle/>
          <a:p>
            <a:r>
              <a:rPr lang="en-US" dirty="0"/>
              <a:t>In this model, teachers adapt their teaching styles to match the student’s stage of learning and degree of self direction, and in order to increase that self-direction. </a:t>
            </a:r>
            <a:endParaRPr lang="en-US" dirty="0" smtClean="0"/>
          </a:p>
          <a:p>
            <a:endParaRPr lang="en-US" dirty="0" smtClean="0"/>
          </a:p>
          <a:p>
            <a:r>
              <a:rPr lang="en-US" dirty="0" smtClean="0"/>
              <a:t>Problems </a:t>
            </a:r>
            <a:r>
              <a:rPr lang="en-US" dirty="0"/>
              <a:t>occur when dependent learners are </a:t>
            </a:r>
            <a:r>
              <a:rPr lang="en-US" dirty="0" smtClean="0"/>
              <a:t>mismatched </a:t>
            </a:r>
            <a:r>
              <a:rPr lang="en-US" dirty="0"/>
              <a:t>with non-directive teachers and when self-directed learners are mismatched with highly directive teachers.</a:t>
            </a:r>
          </a:p>
        </p:txBody>
      </p:sp>
      <p:sp>
        <p:nvSpPr>
          <p:cNvPr id="8" name="TextBox 7"/>
          <p:cNvSpPr txBox="1"/>
          <p:nvPr/>
        </p:nvSpPr>
        <p:spPr>
          <a:xfrm>
            <a:off x="3762103" y="1894114"/>
            <a:ext cx="333103" cy="3970318"/>
          </a:xfrm>
          <a:prstGeom prst="rect">
            <a:avLst/>
          </a:prstGeom>
          <a:noFill/>
        </p:spPr>
        <p:txBody>
          <a:bodyPr wrap="square" rtlCol="0">
            <a:spAutoFit/>
          </a:bodyPr>
          <a:lstStyle/>
          <a:p>
            <a:r>
              <a:rPr lang="en-US" dirty="0" smtClean="0"/>
              <a:t>L</a:t>
            </a:r>
          </a:p>
          <a:p>
            <a:r>
              <a:rPr lang="en-US" dirty="0" smtClean="0"/>
              <a:t>E</a:t>
            </a:r>
          </a:p>
          <a:p>
            <a:r>
              <a:rPr lang="en-US" dirty="0" smtClean="0"/>
              <a:t>A</a:t>
            </a:r>
          </a:p>
          <a:p>
            <a:r>
              <a:rPr lang="en-US" dirty="0" smtClean="0"/>
              <a:t>R</a:t>
            </a:r>
          </a:p>
          <a:p>
            <a:r>
              <a:rPr lang="en-US" dirty="0" smtClean="0"/>
              <a:t>I</a:t>
            </a:r>
          </a:p>
          <a:p>
            <a:r>
              <a:rPr lang="en-US" dirty="0" smtClean="0"/>
              <a:t>N</a:t>
            </a:r>
          </a:p>
          <a:p>
            <a:r>
              <a:rPr lang="en-US" dirty="0" smtClean="0"/>
              <a:t>G</a:t>
            </a:r>
          </a:p>
          <a:p>
            <a:endParaRPr lang="en-US" dirty="0"/>
          </a:p>
          <a:p>
            <a:r>
              <a:rPr lang="en-US" dirty="0" smtClean="0"/>
              <a:t>S</a:t>
            </a:r>
          </a:p>
          <a:p>
            <a:r>
              <a:rPr lang="en-US" dirty="0" smtClean="0"/>
              <a:t>T</a:t>
            </a:r>
          </a:p>
          <a:p>
            <a:r>
              <a:rPr lang="en-US" dirty="0" smtClean="0"/>
              <a:t>A</a:t>
            </a:r>
          </a:p>
          <a:p>
            <a:r>
              <a:rPr lang="en-US" dirty="0" smtClean="0"/>
              <a:t>G</a:t>
            </a:r>
          </a:p>
          <a:p>
            <a:r>
              <a:rPr lang="en-US" dirty="0"/>
              <a:t>E</a:t>
            </a:r>
            <a:endParaRPr lang="en-US" dirty="0" smtClean="0"/>
          </a:p>
          <a:p>
            <a:endParaRPr lang="en-US" dirty="0"/>
          </a:p>
        </p:txBody>
      </p:sp>
      <p:sp>
        <p:nvSpPr>
          <p:cNvPr id="9" name="TextBox 8"/>
          <p:cNvSpPr txBox="1"/>
          <p:nvPr/>
        </p:nvSpPr>
        <p:spPr>
          <a:xfrm>
            <a:off x="4735286" y="6439227"/>
            <a:ext cx="4539342" cy="369332"/>
          </a:xfrm>
          <a:prstGeom prst="rect">
            <a:avLst/>
          </a:prstGeom>
          <a:noFill/>
        </p:spPr>
        <p:txBody>
          <a:bodyPr wrap="square" rtlCol="0">
            <a:spAutoFit/>
          </a:bodyPr>
          <a:lstStyle/>
          <a:p>
            <a:pPr algn="ctr"/>
            <a:r>
              <a:rPr lang="en-US" dirty="0" smtClean="0"/>
              <a:t>Teaching Style</a:t>
            </a:r>
            <a:endParaRPr lang="en-US" dirty="0"/>
          </a:p>
        </p:txBody>
      </p:sp>
    </p:spTree>
    <p:extLst>
      <p:ext uri="{BB962C8B-B14F-4D97-AF65-F5344CB8AC3E}">
        <p14:creationId xmlns:p14="http://schemas.microsoft.com/office/powerpoint/2010/main" xmlns="" val="4129969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60" y="1933303"/>
            <a:ext cx="11410405" cy="4154984"/>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The five principles of human </a:t>
            </a:r>
            <a:r>
              <a:rPr lang="en-US" sz="3600" b="1" dirty="0" smtClean="0">
                <a:latin typeface="Times New Roman" panose="02020603050405020304" pitchFamily="18" charset="0"/>
                <a:cs typeface="Times New Roman" panose="02020603050405020304" pitchFamily="18" charset="0"/>
              </a:rPr>
              <a:t>learning</a:t>
            </a:r>
          </a:p>
          <a:p>
            <a:pPr algn="ctr"/>
            <a:r>
              <a:rPr lang="en-US" sz="3600" b="1"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Trainers </a:t>
            </a:r>
            <a:r>
              <a:rPr lang="en-US" sz="2800" dirty="0">
                <a:latin typeface="Times New Roman" panose="02020603050405020304" pitchFamily="18" charset="0"/>
                <a:cs typeface="Times New Roman" panose="02020603050405020304" pitchFamily="18" charset="0"/>
              </a:rPr>
              <a:t>can help facilitate successful training events by remembering: </a:t>
            </a:r>
            <a:endParaRPr lang="en-US" sz="28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A learning activity should be goal-directed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People learn what they practice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Learning is built upon the foundation of the previous step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Learners must make a personal connection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Activity and interest must be </a:t>
            </a:r>
            <a:r>
              <a:rPr lang="en-US" sz="2800" dirty="0" smtClean="0">
                <a:latin typeface="Times New Roman" panose="02020603050405020304" pitchFamily="18" charset="0"/>
                <a:cs typeface="Times New Roman" panose="02020603050405020304" pitchFamily="18" charset="0"/>
              </a:rPr>
              <a:t>high</a:t>
            </a:r>
          </a:p>
        </p:txBody>
      </p:sp>
    </p:spTree>
    <p:extLst>
      <p:ext uri="{BB962C8B-B14F-4D97-AF65-F5344CB8AC3E}">
        <p14:creationId xmlns:p14="http://schemas.microsoft.com/office/powerpoint/2010/main" xmlns="" val="2428922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What We Will &amp; Won’t Talk About Today</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38200" y="2011680"/>
            <a:ext cx="10611394" cy="4031873"/>
          </a:xfrm>
          <a:prstGeom prst="rect">
            <a:avLst/>
          </a:prstGeom>
          <a:noFill/>
        </p:spPr>
        <p:txBody>
          <a:bodyPr wrap="square" rtlCol="0">
            <a:spAutoFit/>
          </a:bodyPr>
          <a:lstStyle/>
          <a:p>
            <a:pPr marL="342900" indent="-342900">
              <a:buAutoNum type="arabicPeriod"/>
            </a:pPr>
            <a:r>
              <a:rPr lang="en-US" sz="3200" dirty="0" smtClean="0">
                <a:latin typeface="Times New Roman" panose="02020603050405020304" pitchFamily="18" charset="0"/>
                <a:cs typeface="Times New Roman" panose="02020603050405020304" pitchFamily="18" charset="0"/>
              </a:rPr>
              <a:t>Duties &amp; Role of the Marshal and Color Corps Commander</a:t>
            </a:r>
          </a:p>
          <a:p>
            <a:pPr marL="342900" indent="-342900">
              <a:buAutoNum type="arabicPeriod"/>
            </a:pPr>
            <a:r>
              <a:rPr lang="en-US" sz="3200" dirty="0">
                <a:latin typeface="Times New Roman" panose="02020603050405020304" pitchFamily="18" charset="0"/>
                <a:cs typeface="Times New Roman" panose="02020603050405020304" pitchFamily="18" charset="0"/>
              </a:rPr>
              <a:t>Establishment and Development of the Assembly/District Color </a:t>
            </a:r>
            <a:r>
              <a:rPr lang="en-US" sz="3200" dirty="0" smtClean="0">
                <a:latin typeface="Times New Roman" panose="02020603050405020304" pitchFamily="18" charset="0"/>
                <a:cs typeface="Times New Roman" panose="02020603050405020304" pitchFamily="18" charset="0"/>
              </a:rPr>
              <a:t>Corps</a:t>
            </a:r>
          </a:p>
          <a:p>
            <a:pPr marL="342900" indent="-342900">
              <a:buAutoNum type="arabicPeriod"/>
            </a:pPr>
            <a:r>
              <a:rPr lang="en-US" sz="3200" dirty="0">
                <a:latin typeface="Times New Roman" panose="02020603050405020304" pitchFamily="18" charset="0"/>
                <a:cs typeface="Times New Roman" panose="02020603050405020304" pitchFamily="18" charset="0"/>
              </a:rPr>
              <a:t>Official Regalia Of the Fourth </a:t>
            </a:r>
            <a:r>
              <a:rPr lang="en-US" sz="3200" dirty="0" smtClean="0">
                <a:latin typeface="Times New Roman" panose="02020603050405020304" pitchFamily="18" charset="0"/>
                <a:cs typeface="Times New Roman" panose="02020603050405020304" pitchFamily="18" charset="0"/>
              </a:rPr>
              <a:t>Degree</a:t>
            </a:r>
          </a:p>
          <a:p>
            <a:pPr marL="342900" indent="-342900">
              <a:buAutoNum type="arabicPeriod"/>
            </a:pPr>
            <a:r>
              <a:rPr lang="en-US" sz="3200" dirty="0">
                <a:latin typeface="Times New Roman" panose="02020603050405020304" pitchFamily="18" charset="0"/>
                <a:cs typeface="Times New Roman" panose="02020603050405020304" pitchFamily="18" charset="0"/>
              </a:rPr>
              <a:t>Inspection of the Color Corps/Honor </a:t>
            </a:r>
            <a:r>
              <a:rPr lang="en-US" sz="3200" dirty="0" smtClean="0">
                <a:latin typeface="Times New Roman" panose="02020603050405020304" pitchFamily="18" charset="0"/>
                <a:cs typeface="Times New Roman" panose="02020603050405020304" pitchFamily="18" charset="0"/>
              </a:rPr>
              <a:t>Guard</a:t>
            </a:r>
          </a:p>
          <a:p>
            <a:pPr marL="342900" indent="-342900">
              <a:buAutoNum type="arabicPeriod"/>
            </a:pPr>
            <a:r>
              <a:rPr lang="en-US" sz="3200" dirty="0">
                <a:latin typeface="Times New Roman" panose="02020603050405020304" pitchFamily="18" charset="0"/>
                <a:cs typeface="Times New Roman" panose="02020603050405020304" pitchFamily="18" charset="0"/>
              </a:rPr>
              <a:t>Color Corps </a:t>
            </a:r>
            <a:r>
              <a:rPr lang="en-US" sz="3200" dirty="0" smtClean="0">
                <a:latin typeface="Times New Roman" panose="02020603050405020304" pitchFamily="18" charset="0"/>
                <a:cs typeface="Times New Roman" panose="02020603050405020304" pitchFamily="18" charset="0"/>
              </a:rPr>
              <a:t>Training</a:t>
            </a:r>
          </a:p>
          <a:p>
            <a:pPr marL="342900" indent="-342900">
              <a:buAutoNum type="arabicPeriod"/>
            </a:pPr>
            <a:r>
              <a:rPr lang="en-US" sz="3200" dirty="0">
                <a:latin typeface="Times New Roman" panose="02020603050405020304" pitchFamily="18" charset="0"/>
                <a:cs typeface="Times New Roman" panose="02020603050405020304" pitchFamily="18" charset="0"/>
              </a:rPr>
              <a:t>Train </a:t>
            </a:r>
            <a:r>
              <a:rPr lang="en-US" sz="3200" dirty="0" smtClean="0">
                <a:latin typeface="Times New Roman" panose="02020603050405020304" pitchFamily="18" charset="0"/>
                <a:cs typeface="Times New Roman" panose="02020603050405020304" pitchFamily="18" charset="0"/>
              </a:rPr>
              <a:t>the Trainer</a:t>
            </a:r>
          </a:p>
          <a:p>
            <a:pPr marL="342900" indent="-342900">
              <a:buAutoNum type="arabicPeriod"/>
            </a:pPr>
            <a:r>
              <a:rPr lang="en-US" sz="3200" dirty="0" smtClean="0">
                <a:latin typeface="Times New Roman" panose="02020603050405020304" pitchFamily="18" charset="0"/>
                <a:cs typeface="Times New Roman" panose="02020603050405020304" pitchFamily="18" charset="0"/>
              </a:rPr>
              <a:t>Questions</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90303" y="6237514"/>
            <a:ext cx="1060921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We will not discuss or debate the merits of the new Fourth Degree Uniform</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3324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0797" y="1709332"/>
            <a:ext cx="11410405" cy="5078313"/>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Ten </a:t>
            </a:r>
            <a:r>
              <a:rPr lang="en-US" sz="3600" b="1" dirty="0">
                <a:latin typeface="Times New Roman" panose="02020603050405020304" pitchFamily="18" charset="0"/>
                <a:cs typeface="Times New Roman" panose="02020603050405020304" pitchFamily="18" charset="0"/>
              </a:rPr>
              <a:t>characteristics of adult learners </a:t>
            </a:r>
            <a:endParaRPr lang="en-US" sz="36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Teaching </a:t>
            </a:r>
            <a:r>
              <a:rPr lang="en-US" sz="2400" b="1" dirty="0">
                <a:latin typeface="Times New Roman" panose="02020603050405020304" pitchFamily="18" charset="0"/>
                <a:cs typeface="Times New Roman" panose="02020603050405020304" pitchFamily="18" charset="0"/>
              </a:rPr>
              <a:t>adult learners carries its own specific challenges. Generally speaking, adult learners... </a:t>
            </a:r>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Must see the purpose and benefits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Need positive reinforcement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Must practice to retain information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Associate new skills with past experiences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Engage in learning that helps them cope with life changes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Require clear expectations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Demand comfort and breaks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Need to see successful application of tasks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May be impatient and want to “move on”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Can be quick to evaluate good teaching</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53806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9634" y="1763486"/>
            <a:ext cx="11410405" cy="4462760"/>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Principles </a:t>
            </a:r>
            <a:r>
              <a:rPr lang="en-US" sz="3600" b="1" dirty="0">
                <a:latin typeface="Times New Roman" panose="02020603050405020304" pitchFamily="18" charset="0"/>
                <a:cs typeface="Times New Roman" panose="02020603050405020304" pitchFamily="18" charset="0"/>
              </a:rPr>
              <a:t>of adult learning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Practicality </a:t>
            </a:r>
          </a:p>
          <a:p>
            <a:pPr marL="800100" lvl="1" indent="-34290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Activities </a:t>
            </a:r>
            <a:r>
              <a:rPr lang="en-US" sz="2400" dirty="0">
                <a:latin typeface="Times New Roman" panose="02020603050405020304" pitchFamily="18" charset="0"/>
                <a:cs typeface="Times New Roman" panose="02020603050405020304" pitchFamily="18" charset="0"/>
              </a:rPr>
              <a:t>should be practical and “hands-on”. Experience (including mistakes) provides the basis for the learning activities. Since many adults are more self-directed, instruction should allow learners to explore the practical application of knowledge, with the instructor providing guidance when mistakes are made. </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Relevance </a:t>
            </a:r>
          </a:p>
          <a:p>
            <a:pPr marL="800100" lvl="1" indent="-34290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Adult </a:t>
            </a:r>
            <a:r>
              <a:rPr lang="en-US" sz="2400" dirty="0">
                <a:latin typeface="Times New Roman" panose="02020603050405020304" pitchFamily="18" charset="0"/>
                <a:cs typeface="Times New Roman" panose="02020603050405020304" pitchFamily="18" charset="0"/>
              </a:rPr>
              <a:t>learners need to know “what’s in it for me?” Adults are most interested in learning subjects that have immediate relevance and impact to their job or personal life. With adult learners, you may need to explain the reasons specific things are being taught.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67073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9634" y="1763486"/>
            <a:ext cx="11410405" cy="3908762"/>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Principles of adult learning </a:t>
            </a:r>
          </a:p>
          <a:p>
            <a:pPr marL="800100" lvl="1" indent="-34290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Past </a:t>
            </a:r>
            <a:r>
              <a:rPr lang="en-US" sz="2400" dirty="0">
                <a:latin typeface="Times New Roman" panose="02020603050405020304" pitchFamily="18" charset="0"/>
                <a:cs typeface="Times New Roman" panose="02020603050405020304" pitchFamily="18" charset="0"/>
              </a:rPr>
              <a:t>Experience Adult learners (as well as the instructor) should tap into the experiences of other learners. Adult learners have a wide range of background experience and abilities. Teaching approach and activities should allow for different levels and types of previous experience. </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Task-oriented </a:t>
            </a:r>
          </a:p>
          <a:p>
            <a:pPr marL="800100" lvl="1" indent="-34290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Adult </a:t>
            </a:r>
            <a:r>
              <a:rPr lang="en-US" sz="2400" dirty="0">
                <a:latin typeface="Times New Roman" panose="02020603050405020304" pitchFamily="18" charset="0"/>
                <a:cs typeface="Times New Roman" panose="02020603050405020304" pitchFamily="18" charset="0"/>
              </a:rPr>
              <a:t>learning is problem-centered rather than </a:t>
            </a:r>
            <a:r>
              <a:rPr lang="en-US" sz="2400" dirty="0" smtClean="0">
                <a:latin typeface="Times New Roman" panose="02020603050405020304" pitchFamily="18" charset="0"/>
                <a:cs typeface="Times New Roman" panose="02020603050405020304" pitchFamily="18" charset="0"/>
              </a:rPr>
              <a:t>content oriented</a:t>
            </a:r>
            <a:r>
              <a:rPr lang="en-US" sz="2400" dirty="0">
                <a:latin typeface="Times New Roman" panose="02020603050405020304" pitchFamily="18" charset="0"/>
                <a:cs typeface="Times New Roman" panose="02020603050405020304" pitchFamily="18" charset="0"/>
              </a:rPr>
              <a:t>. Instructors should facilitate, not just deliver knowledge. Adult learners need clear objectives. Instruction should be task-oriented, with learning activities placed in the context of common tasks that the learners will perform.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97585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Train the Trainer</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60" y="1933303"/>
            <a:ext cx="11410405" cy="3600986"/>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Five Step Teaching Method</a:t>
            </a:r>
          </a:p>
          <a:p>
            <a:pPr marL="457200" indent="-457200">
              <a:buAutoNum type="arabicPeriod"/>
            </a:pPr>
            <a:r>
              <a:rPr lang="en-US" sz="2400" dirty="0" smtClean="0"/>
              <a:t>Tell </a:t>
            </a:r>
          </a:p>
          <a:p>
            <a:pPr marL="457200" indent="-457200">
              <a:buAutoNum type="arabicPeriod"/>
            </a:pPr>
            <a:r>
              <a:rPr lang="en-US" sz="2400" dirty="0" smtClean="0"/>
              <a:t>Show </a:t>
            </a:r>
          </a:p>
          <a:p>
            <a:pPr marL="457200" indent="-457200">
              <a:buAutoNum type="arabicPeriod"/>
            </a:pPr>
            <a:r>
              <a:rPr lang="en-US" sz="2400" dirty="0" smtClean="0"/>
              <a:t>Hands-on </a:t>
            </a:r>
          </a:p>
          <a:p>
            <a:pPr marL="457200" indent="-457200">
              <a:buAutoNum type="arabicPeriod"/>
            </a:pPr>
            <a:r>
              <a:rPr lang="en-US" sz="2400" dirty="0" smtClean="0"/>
              <a:t>Review </a:t>
            </a:r>
          </a:p>
          <a:p>
            <a:pPr marL="457200" indent="-457200">
              <a:buAutoNum type="arabicPeriod"/>
            </a:pPr>
            <a:r>
              <a:rPr lang="en-US" sz="2400" dirty="0" smtClean="0"/>
              <a:t>Elicit </a:t>
            </a:r>
            <a:r>
              <a:rPr lang="en-US" sz="2400" dirty="0"/>
              <a:t>Questions </a:t>
            </a:r>
            <a:endParaRPr lang="en-US" sz="2400" dirty="0" smtClean="0"/>
          </a:p>
          <a:p>
            <a:endParaRPr lang="en-US" sz="2400" dirty="0"/>
          </a:p>
          <a:p>
            <a:r>
              <a:rPr lang="en-US" sz="2400" dirty="0" smtClean="0"/>
              <a:t>Using </a:t>
            </a:r>
            <a:r>
              <a:rPr lang="en-US" sz="2400" dirty="0"/>
              <a:t>all five steps in your training session is an excellent way to encourage structure in your training plan and improve knowledge retention among trainees.</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29442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60" y="1933303"/>
            <a:ext cx="11410405" cy="4401205"/>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Five Step Teaching </a:t>
            </a:r>
            <a:r>
              <a:rPr lang="en-US" sz="3600" b="1" dirty="0" smtClean="0">
                <a:latin typeface="Times New Roman" panose="02020603050405020304" pitchFamily="18" charset="0"/>
                <a:cs typeface="Times New Roman" panose="02020603050405020304" pitchFamily="18" charset="0"/>
              </a:rPr>
              <a:t>Method</a:t>
            </a:r>
          </a:p>
          <a:p>
            <a:pPr marL="457200" indent="-457200">
              <a:buAutoNum type="arabicPeriod"/>
            </a:pPr>
            <a:r>
              <a:rPr lang="en-US" sz="2800" b="1" dirty="0" smtClean="0">
                <a:latin typeface="Times New Roman" panose="02020603050405020304" pitchFamily="18" charset="0"/>
                <a:cs typeface="Times New Roman" panose="02020603050405020304" pitchFamily="18" charset="0"/>
              </a:rPr>
              <a:t>Tell </a:t>
            </a:r>
          </a:p>
          <a:p>
            <a:pPr marL="342900" indent="-34290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Objectives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Clearly </a:t>
            </a:r>
            <a:r>
              <a:rPr lang="en-US" sz="2400" dirty="0">
                <a:latin typeface="Times New Roman" panose="02020603050405020304" pitchFamily="18" charset="0"/>
                <a:cs typeface="Times New Roman" panose="02020603050405020304" pitchFamily="18" charset="0"/>
              </a:rPr>
              <a:t>explain the objectives and benefits of the system for each course, using proper terminology - what will you teach? </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Purpose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Tell </a:t>
            </a:r>
            <a:r>
              <a:rPr lang="en-US" sz="2400" dirty="0">
                <a:latin typeface="Times New Roman" panose="02020603050405020304" pitchFamily="18" charset="0"/>
                <a:cs typeface="Times New Roman" panose="02020603050405020304" pitchFamily="18" charset="0"/>
              </a:rPr>
              <a:t>trainees why they are doing things, and how the training will it help them do their job and/or make the job easier - why does the trainee need to learn this</a:t>
            </a:r>
            <a:r>
              <a:rPr lang="en-US" sz="24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Expectations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Set </a:t>
            </a:r>
            <a:r>
              <a:rPr lang="en-US" sz="2400" dirty="0">
                <a:latin typeface="Times New Roman" panose="02020603050405020304" pitchFamily="18" charset="0"/>
                <a:cs typeface="Times New Roman" panose="02020603050405020304" pitchFamily="18" charset="0"/>
              </a:rPr>
              <a:t>expectations for yourself and trainees - how will you teach, and how will they learn? Show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31310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60" y="1933303"/>
            <a:ext cx="11410405" cy="421653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Five Step Teaching </a:t>
            </a:r>
            <a:r>
              <a:rPr lang="en-US" sz="3600" b="1" dirty="0" smtClean="0">
                <a:latin typeface="Times New Roman" panose="02020603050405020304" pitchFamily="18" charset="0"/>
                <a:cs typeface="Times New Roman" panose="02020603050405020304" pitchFamily="18" charset="0"/>
              </a:rPr>
              <a:t>Method</a:t>
            </a:r>
          </a:p>
          <a:p>
            <a:pPr marL="514350" indent="-514350">
              <a:buAutoNum type="arabicPeriod" startAt="2"/>
            </a:pPr>
            <a:r>
              <a:rPr lang="en-US" sz="3600" b="1" dirty="0" smtClean="0">
                <a:latin typeface="Times New Roman" panose="02020603050405020304" pitchFamily="18" charset="0"/>
                <a:cs typeface="Times New Roman" panose="02020603050405020304" pitchFamily="18" charset="0"/>
              </a:rPr>
              <a:t>Show </a:t>
            </a: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Use </a:t>
            </a:r>
            <a:r>
              <a:rPr lang="en-US" sz="2800" dirty="0">
                <a:latin typeface="Times New Roman" panose="02020603050405020304" pitchFamily="18" charset="0"/>
                <a:cs typeface="Times New Roman" panose="02020603050405020304" pitchFamily="18" charset="0"/>
              </a:rPr>
              <a:t>multiple methods to visually instruct the </a:t>
            </a:r>
            <a:r>
              <a:rPr lang="en-US" sz="2800" dirty="0" smtClean="0">
                <a:latin typeface="Times New Roman" panose="02020603050405020304" pitchFamily="18" charset="0"/>
                <a:cs typeface="Times New Roman" panose="02020603050405020304" pitchFamily="18" charset="0"/>
              </a:rPr>
              <a:t>trainees.</a:t>
            </a: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Use </a:t>
            </a:r>
            <a:r>
              <a:rPr lang="en-US" sz="2800" dirty="0">
                <a:latin typeface="Times New Roman" panose="02020603050405020304" pitchFamily="18" charset="0"/>
                <a:cs typeface="Times New Roman" panose="02020603050405020304" pitchFamily="18" charset="0"/>
              </a:rPr>
              <a:t>the projector and PowerPoint™ </a:t>
            </a:r>
            <a:r>
              <a:rPr lang="en-US" sz="2800" dirty="0" smtClean="0">
                <a:latin typeface="Times New Roman" panose="02020603050405020304" pitchFamily="18" charset="0"/>
                <a:cs typeface="Times New Roman" panose="02020603050405020304" pitchFamily="18" charset="0"/>
              </a:rPr>
              <a:t>presentations, video </a:t>
            </a:r>
            <a:r>
              <a:rPr lang="en-US" sz="2800" dirty="0">
                <a:latin typeface="Times New Roman" panose="02020603050405020304" pitchFamily="18" charset="0"/>
                <a:cs typeface="Times New Roman" panose="02020603050405020304" pitchFamily="18" charset="0"/>
              </a:rPr>
              <a:t>presentations </a:t>
            </a:r>
            <a:r>
              <a:rPr lang="en-US" sz="2800" dirty="0" smtClean="0">
                <a:latin typeface="Times New Roman" panose="02020603050405020304" pitchFamily="18" charset="0"/>
                <a:cs typeface="Times New Roman" panose="02020603050405020304" pitchFamily="18" charset="0"/>
              </a:rPr>
              <a:t>and or assistant </a:t>
            </a:r>
            <a:r>
              <a:rPr lang="en-US" sz="2800" dirty="0" err="1" smtClean="0">
                <a:latin typeface="Times New Roman" panose="02020603050405020304" pitchFamily="18" charset="0"/>
                <a:cs typeface="Times New Roman" panose="02020603050405020304" pitchFamily="18" charset="0"/>
              </a:rPr>
              <a:t>instuctors</a:t>
            </a:r>
            <a:r>
              <a:rPr lang="en-US" sz="2800" dirty="0" smtClean="0">
                <a:latin typeface="Times New Roman" panose="02020603050405020304" pitchFamily="18" charset="0"/>
                <a:cs typeface="Times New Roman" panose="02020603050405020304" pitchFamily="18" charset="0"/>
              </a:rPr>
              <a:t> to </a:t>
            </a:r>
            <a:r>
              <a:rPr lang="en-US" sz="2800" dirty="0">
                <a:latin typeface="Times New Roman" panose="02020603050405020304" pitchFamily="18" charset="0"/>
                <a:cs typeface="Times New Roman" panose="02020603050405020304" pitchFamily="18" charset="0"/>
              </a:rPr>
              <a:t>demonstrate each module’s teaching points for the trainees. </a:t>
            </a:r>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Walk </a:t>
            </a:r>
            <a:r>
              <a:rPr lang="en-US" sz="2800" dirty="0">
                <a:latin typeface="Times New Roman" panose="02020603050405020304" pitchFamily="18" charset="0"/>
                <a:cs typeface="Times New Roman" panose="02020603050405020304" pitchFamily="18" charset="0"/>
              </a:rPr>
              <a:t>through each lesson and give trainees reference page numbers in </a:t>
            </a:r>
            <a:r>
              <a:rPr lang="en-US" sz="2800" dirty="0" smtClean="0">
                <a:latin typeface="Times New Roman" panose="02020603050405020304" pitchFamily="18" charset="0"/>
                <a:cs typeface="Times New Roman" panose="02020603050405020304" pitchFamily="18" charset="0"/>
              </a:rPr>
              <a:t>The Color Corps manual and </a:t>
            </a:r>
            <a:r>
              <a:rPr lang="en-US" sz="2800" dirty="0">
                <a:latin typeface="Times New Roman" panose="02020603050405020304" pitchFamily="18" charset="0"/>
                <a:cs typeface="Times New Roman" panose="02020603050405020304" pitchFamily="18" charset="0"/>
              </a:rPr>
              <a:t>time for note taking when </a:t>
            </a:r>
            <a:r>
              <a:rPr lang="en-US" sz="2800" dirty="0" smtClean="0">
                <a:latin typeface="Times New Roman" panose="02020603050405020304" pitchFamily="18" charset="0"/>
                <a:cs typeface="Times New Roman" panose="02020603050405020304" pitchFamily="18" charset="0"/>
              </a:rPr>
              <a:t>possible.</a:t>
            </a: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Demonstrate and </a:t>
            </a:r>
            <a:r>
              <a:rPr lang="en-US" sz="2800" dirty="0">
                <a:latin typeface="Times New Roman" panose="02020603050405020304" pitchFamily="18" charset="0"/>
                <a:cs typeface="Times New Roman" panose="02020603050405020304" pitchFamily="18" charset="0"/>
              </a:rPr>
              <a:t>explain what you are doing, as you do it.</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48066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60" y="1933303"/>
            <a:ext cx="11410405" cy="4647426"/>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Five Step Teaching </a:t>
            </a:r>
            <a:r>
              <a:rPr lang="en-US" sz="3600" b="1" dirty="0" smtClean="0">
                <a:latin typeface="Times New Roman" panose="02020603050405020304" pitchFamily="18" charset="0"/>
                <a:cs typeface="Times New Roman" panose="02020603050405020304" pitchFamily="18" charset="0"/>
              </a:rPr>
              <a:t>Method</a:t>
            </a:r>
          </a:p>
          <a:p>
            <a:pPr marL="514350" indent="-514350">
              <a:buAutoNum type="arabicPeriod" startAt="3"/>
            </a:pPr>
            <a:r>
              <a:rPr lang="en-US" sz="3600" b="1" dirty="0" smtClean="0">
                <a:latin typeface="Times New Roman" panose="02020603050405020304" pitchFamily="18" charset="0"/>
                <a:cs typeface="Times New Roman" panose="02020603050405020304" pitchFamily="18" charset="0"/>
              </a:rPr>
              <a:t>Hands-On </a:t>
            </a: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Set </a:t>
            </a:r>
            <a:r>
              <a:rPr lang="en-US" sz="2800" dirty="0">
                <a:latin typeface="Times New Roman" panose="02020603050405020304" pitchFamily="18" charset="0"/>
                <a:cs typeface="Times New Roman" panose="02020603050405020304" pitchFamily="18" charset="0"/>
              </a:rPr>
              <a:t>up and conduct hands-on exercises for your trainees. </a:t>
            </a:r>
            <a:endParaRPr lang="en-US" sz="2800" dirty="0" smtClean="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Hand-on </a:t>
            </a:r>
            <a:r>
              <a:rPr lang="en-US" sz="2800" dirty="0">
                <a:latin typeface="Times New Roman" panose="02020603050405020304" pitchFamily="18" charset="0"/>
                <a:cs typeface="Times New Roman" panose="02020603050405020304" pitchFamily="18" charset="0"/>
              </a:rPr>
              <a:t>experiences results in the highest level of information </a:t>
            </a:r>
            <a:r>
              <a:rPr lang="en-US" sz="2800" dirty="0" smtClean="0">
                <a:latin typeface="Times New Roman" panose="02020603050405020304" pitchFamily="18" charset="0"/>
                <a:cs typeface="Times New Roman" panose="02020603050405020304" pitchFamily="18" charset="0"/>
              </a:rPr>
              <a:t>retention.</a:t>
            </a: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Whenever </a:t>
            </a:r>
            <a:r>
              <a:rPr lang="en-US" sz="2800" dirty="0">
                <a:latin typeface="Times New Roman" panose="02020603050405020304" pitchFamily="18" charset="0"/>
                <a:cs typeface="Times New Roman" panose="02020603050405020304" pitchFamily="18" charset="0"/>
              </a:rPr>
              <a:t>possible, keep the trainee/equipment ratio low </a:t>
            </a:r>
            <a:endParaRPr lang="en-US" sz="2800" dirty="0" smtClean="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That way </a:t>
            </a:r>
            <a:r>
              <a:rPr lang="en-US" sz="2800" dirty="0">
                <a:latin typeface="Times New Roman" panose="02020603050405020304" pitchFamily="18" charset="0"/>
                <a:cs typeface="Times New Roman" panose="02020603050405020304" pitchFamily="18" charset="0"/>
              </a:rPr>
              <a:t>all trainees </a:t>
            </a:r>
            <a:r>
              <a:rPr lang="en-US" sz="2800" dirty="0" smtClean="0">
                <a:latin typeface="Times New Roman" panose="02020603050405020304" pitchFamily="18" charset="0"/>
                <a:cs typeface="Times New Roman" panose="02020603050405020304" pitchFamily="18" charset="0"/>
              </a:rPr>
              <a:t>will have </a:t>
            </a:r>
            <a:r>
              <a:rPr lang="en-US" sz="2800" dirty="0">
                <a:latin typeface="Times New Roman" panose="02020603050405020304" pitchFamily="18" charset="0"/>
                <a:cs typeface="Times New Roman" panose="02020603050405020304" pitchFamily="18" charset="0"/>
              </a:rPr>
              <a:t>time to </a:t>
            </a:r>
            <a:r>
              <a:rPr lang="en-US" sz="2800" dirty="0" smtClean="0">
                <a:latin typeface="Times New Roman" panose="02020603050405020304" pitchFamily="18" charset="0"/>
                <a:cs typeface="Times New Roman" panose="02020603050405020304" pitchFamily="18" charset="0"/>
              </a:rPr>
              <a:t>practice with an Instructor.</a:t>
            </a: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Hold </a:t>
            </a:r>
            <a:r>
              <a:rPr lang="en-US" sz="2800" dirty="0">
                <a:latin typeface="Times New Roman" panose="02020603050405020304" pitchFamily="18" charset="0"/>
                <a:cs typeface="Times New Roman" panose="02020603050405020304" pitchFamily="18" charset="0"/>
              </a:rPr>
              <a:t>trainees </a:t>
            </a:r>
            <a:r>
              <a:rPr lang="en-US" sz="2800" dirty="0" smtClean="0">
                <a:latin typeface="Times New Roman" panose="02020603050405020304" pitchFamily="18" charset="0"/>
                <a:cs typeface="Times New Roman" panose="02020603050405020304" pitchFamily="18" charset="0"/>
              </a:rPr>
              <a:t>accountable</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Keep </a:t>
            </a:r>
            <a:r>
              <a:rPr lang="en-US" sz="2800" dirty="0">
                <a:latin typeface="Times New Roman" panose="02020603050405020304" pitchFamily="18" charset="0"/>
                <a:cs typeface="Times New Roman" panose="02020603050405020304" pitchFamily="18" charset="0"/>
              </a:rPr>
              <a:t>them on </a:t>
            </a:r>
            <a:r>
              <a:rPr lang="en-US" sz="2800" dirty="0" smtClean="0">
                <a:latin typeface="Times New Roman" panose="02020603050405020304" pitchFamily="18" charset="0"/>
                <a:cs typeface="Times New Roman" panose="02020603050405020304" pitchFamily="18" charset="0"/>
              </a:rPr>
              <a:t>task</a:t>
            </a:r>
          </a:p>
          <a:p>
            <a:pPr marL="914400" lvl="1" indent="-457200">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when </a:t>
            </a:r>
            <a:r>
              <a:rPr lang="en-US" sz="2800" dirty="0">
                <a:latin typeface="Times New Roman" panose="02020603050405020304" pitchFamily="18" charset="0"/>
                <a:cs typeface="Times New Roman" panose="02020603050405020304" pitchFamily="18" charset="0"/>
              </a:rPr>
              <a:t>working in teams, </a:t>
            </a:r>
            <a:r>
              <a:rPr lang="en-US" sz="2800" dirty="0" smtClean="0">
                <a:latin typeface="Times New Roman" panose="02020603050405020304" pitchFamily="18" charset="0"/>
                <a:cs typeface="Times New Roman" panose="02020603050405020304" pitchFamily="18" charset="0"/>
              </a:rPr>
              <a:t>ALL trainees </a:t>
            </a:r>
            <a:r>
              <a:rPr lang="en-US" sz="2800" dirty="0">
                <a:latin typeface="Times New Roman" panose="02020603050405020304" pitchFamily="18" charset="0"/>
                <a:cs typeface="Times New Roman" panose="02020603050405020304" pitchFamily="18" charset="0"/>
              </a:rPr>
              <a:t>share responsibility.</a:t>
            </a:r>
          </a:p>
        </p:txBody>
      </p:sp>
    </p:spTree>
    <p:extLst>
      <p:ext uri="{BB962C8B-B14F-4D97-AF65-F5344CB8AC3E}">
        <p14:creationId xmlns:p14="http://schemas.microsoft.com/office/powerpoint/2010/main" xmlns="" val="2511675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60" y="1933303"/>
            <a:ext cx="11410405" cy="2862322"/>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Five Step Teaching </a:t>
            </a:r>
            <a:r>
              <a:rPr lang="en-US" sz="3600" b="1" dirty="0" smtClean="0">
                <a:latin typeface="Times New Roman" panose="02020603050405020304" pitchFamily="18" charset="0"/>
                <a:cs typeface="Times New Roman" panose="02020603050405020304" pitchFamily="18" charset="0"/>
              </a:rPr>
              <a:t>Method</a:t>
            </a:r>
          </a:p>
          <a:p>
            <a:pPr algn="ctr"/>
            <a:endParaRPr lang="en-US" sz="2400" b="1" dirty="0">
              <a:latin typeface="Times New Roman" panose="02020603050405020304" pitchFamily="18" charset="0"/>
              <a:cs typeface="Times New Roman" panose="02020603050405020304" pitchFamily="18" charset="0"/>
            </a:endParaRPr>
          </a:p>
          <a:p>
            <a:pPr marL="514350" indent="-514350">
              <a:buAutoNum type="arabicPeriod" startAt="4"/>
            </a:pPr>
            <a:r>
              <a:rPr lang="en-US" sz="3600" b="1" dirty="0" smtClean="0">
                <a:latin typeface="Times New Roman" panose="02020603050405020304" pitchFamily="18" charset="0"/>
                <a:cs typeface="Times New Roman" panose="02020603050405020304" pitchFamily="18" charset="0"/>
              </a:rPr>
              <a:t>Review </a:t>
            </a: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Review </a:t>
            </a:r>
            <a:r>
              <a:rPr lang="en-US" sz="2800" dirty="0">
                <a:latin typeface="Times New Roman" panose="02020603050405020304" pitchFamily="18" charset="0"/>
                <a:cs typeface="Times New Roman" panose="02020603050405020304" pitchFamily="18" charset="0"/>
              </a:rPr>
              <a:t>the objectives, purpose, process steps, and key points. </a:t>
            </a:r>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Review </a:t>
            </a:r>
            <a:r>
              <a:rPr lang="en-US" sz="2800" dirty="0">
                <a:latin typeface="Times New Roman" panose="02020603050405020304" pitchFamily="18" charset="0"/>
                <a:cs typeface="Times New Roman" panose="02020603050405020304" pitchFamily="18" charset="0"/>
              </a:rPr>
              <a:t>sessions are helpful for smooth transitions between </a:t>
            </a:r>
            <a:r>
              <a:rPr lang="en-US" sz="2800" dirty="0" smtClean="0">
                <a:latin typeface="Times New Roman" panose="02020603050405020304" pitchFamily="18" charset="0"/>
                <a:cs typeface="Times New Roman" panose="02020603050405020304" pitchFamily="18" charset="0"/>
              </a:rPr>
              <a:t>lessons </a:t>
            </a:r>
            <a:r>
              <a:rPr lang="en-US" sz="2800" dirty="0">
                <a:latin typeface="Times New Roman" panose="02020603050405020304" pitchFamily="18" charset="0"/>
                <a:cs typeface="Times New Roman" panose="02020603050405020304" pitchFamily="18" charset="0"/>
              </a:rPr>
              <a:t>and help trainees focus on the most important information being presented.</a:t>
            </a:r>
          </a:p>
        </p:txBody>
      </p:sp>
    </p:spTree>
    <p:extLst>
      <p:ext uri="{BB962C8B-B14F-4D97-AF65-F5344CB8AC3E}">
        <p14:creationId xmlns:p14="http://schemas.microsoft.com/office/powerpoint/2010/main" xmlns="" val="9989480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60" y="1933303"/>
            <a:ext cx="11410405" cy="458587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Five Step Teaching </a:t>
            </a:r>
            <a:r>
              <a:rPr lang="en-US" sz="3600" b="1" dirty="0" smtClean="0">
                <a:latin typeface="Times New Roman" panose="02020603050405020304" pitchFamily="18" charset="0"/>
                <a:cs typeface="Times New Roman" panose="02020603050405020304" pitchFamily="18" charset="0"/>
              </a:rPr>
              <a:t>Method</a:t>
            </a:r>
          </a:p>
          <a:p>
            <a:pPr algn="ctr"/>
            <a:endParaRPr lang="en-US" sz="24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5. Questions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Use </a:t>
            </a:r>
            <a:r>
              <a:rPr lang="en-US" sz="2800" dirty="0">
                <a:latin typeface="Times New Roman" panose="02020603050405020304" pitchFamily="18" charset="0"/>
                <a:cs typeface="Times New Roman" panose="02020603050405020304" pitchFamily="18" charset="0"/>
              </a:rPr>
              <a:t>positive reinforcement, </a:t>
            </a:r>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Encourage </a:t>
            </a:r>
            <a:r>
              <a:rPr lang="en-US" sz="2800" dirty="0">
                <a:latin typeface="Times New Roman" panose="02020603050405020304" pitchFamily="18" charset="0"/>
                <a:cs typeface="Times New Roman" panose="02020603050405020304" pitchFamily="18" charset="0"/>
              </a:rPr>
              <a:t>discussion and questions, </a:t>
            </a:r>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Facilitate </a:t>
            </a:r>
            <a:r>
              <a:rPr lang="en-US" sz="2800" dirty="0">
                <a:latin typeface="Times New Roman" panose="02020603050405020304" pitchFamily="18" charset="0"/>
                <a:cs typeface="Times New Roman" panose="02020603050405020304" pitchFamily="18" charset="0"/>
              </a:rPr>
              <a:t>participation by asking questions of the group. </a:t>
            </a:r>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help the class run more efficiently, </a:t>
            </a:r>
            <a:r>
              <a:rPr lang="en-US" sz="2800" dirty="0" smtClean="0">
                <a:latin typeface="Times New Roman" panose="02020603050405020304" pitchFamily="18" charset="0"/>
                <a:cs typeface="Times New Roman" panose="02020603050405020304" pitchFamily="18" charset="0"/>
              </a:rPr>
              <a:t>encourage </a:t>
            </a:r>
            <a:r>
              <a:rPr lang="en-US" sz="2800" dirty="0">
                <a:latin typeface="Times New Roman" panose="02020603050405020304" pitchFamily="18" charset="0"/>
                <a:cs typeface="Times New Roman" panose="02020603050405020304" pitchFamily="18" charset="0"/>
              </a:rPr>
              <a:t>trainees to write down any questions not appropriate to the </a:t>
            </a:r>
            <a:r>
              <a:rPr lang="en-US" sz="2800" dirty="0" smtClean="0">
                <a:latin typeface="Times New Roman" panose="02020603050405020304" pitchFamily="18" charset="0"/>
                <a:cs typeface="Times New Roman" panose="02020603050405020304" pitchFamily="18" charset="0"/>
              </a:rPr>
              <a:t>lesson </a:t>
            </a:r>
            <a:r>
              <a:rPr lang="en-US" sz="2800" dirty="0">
                <a:latin typeface="Times New Roman" panose="02020603050405020304" pitchFamily="18" charset="0"/>
                <a:cs typeface="Times New Roman" panose="02020603050405020304" pitchFamily="18" charset="0"/>
              </a:rPr>
              <a:t>being discussed (the “parking lot” method) and direct discussion of those questions to a </a:t>
            </a:r>
            <a:r>
              <a:rPr lang="en-US" sz="2800" dirty="0" smtClean="0">
                <a:latin typeface="Times New Roman" panose="02020603050405020304" pitchFamily="18" charset="0"/>
                <a:cs typeface="Times New Roman" panose="02020603050405020304" pitchFamily="18" charset="0"/>
              </a:rPr>
              <a:t>designated person </a:t>
            </a:r>
            <a:r>
              <a:rPr lang="en-US" sz="2800" dirty="0">
                <a:latin typeface="Times New Roman" panose="02020603050405020304" pitchFamily="18" charset="0"/>
                <a:cs typeface="Times New Roman" panose="02020603050405020304" pitchFamily="18" charset="0"/>
              </a:rPr>
              <a:t>at the end of the presentation. </a:t>
            </a:r>
          </a:p>
        </p:txBody>
      </p:sp>
    </p:spTree>
    <p:extLst>
      <p:ext uri="{BB962C8B-B14F-4D97-AF65-F5344CB8AC3E}">
        <p14:creationId xmlns:p14="http://schemas.microsoft.com/office/powerpoint/2010/main" xmlns="" val="348861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0040" y="1681346"/>
            <a:ext cx="11410405" cy="4862870"/>
          </a:xfrm>
          <a:prstGeom prst="rect">
            <a:avLst/>
          </a:prstGeom>
          <a:noFill/>
        </p:spPr>
        <p:txBody>
          <a:bodyPr wrap="square" rtlCol="0">
            <a:spAutoFit/>
          </a:bodyPr>
          <a:lstStyle/>
          <a:p>
            <a:pPr marL="800100" lvl="1" indent="-342900">
              <a:buFont typeface="Wingdings" panose="05000000000000000000" pitchFamily="2" charset="2"/>
              <a:buChar char="ü"/>
            </a:pPr>
            <a:endParaRPr lang="en-US" sz="24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Remember who you are and who you represent</a:t>
            </a:r>
          </a:p>
          <a:p>
            <a:pPr marL="1257300" lvl="2" indent="-342900">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As a Marshal you represent the Master for the District</a:t>
            </a:r>
          </a:p>
          <a:p>
            <a:pPr marL="1257300" lvl="2" indent="-342900">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As Color Corps Commander you represent the Faithful Navigator</a:t>
            </a:r>
          </a:p>
          <a:p>
            <a:pPr marL="1257300" lvl="2" indent="-342900">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You represent the Vice Supreme Master as well as the Supreme Master </a:t>
            </a: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Dress accordingly (Looking sharp gives the initial impression you know what you are doing)</a:t>
            </a:r>
          </a:p>
          <a:p>
            <a:pPr marL="1257300" lvl="2" indent="-342900">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Ideal will be to conduct Training at all levels  in your Regalia</a:t>
            </a:r>
          </a:p>
          <a:p>
            <a:pPr marL="1257300" lvl="2" indent="-342900">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Second best in sport coat and tie (Marshals should always wear their Jewel)</a:t>
            </a:r>
          </a:p>
          <a:p>
            <a:pPr marL="1257300" lvl="2" indent="-342900">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NEVER in Shorts and tee shirts</a:t>
            </a: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Know your subject well</a:t>
            </a:r>
          </a:p>
          <a:p>
            <a:pPr marL="1257300" lvl="2" indent="-342900">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Practice Practice Practice</a:t>
            </a:r>
          </a:p>
          <a:p>
            <a:pPr marL="1257300" lvl="2" indent="-342900">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Cannot teach if you cannot do and do not know your subject</a:t>
            </a:r>
          </a:p>
          <a:p>
            <a:pPr marL="800100" lvl="1" indent="-342900">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Answer questions to the best of your ability</a:t>
            </a:r>
          </a:p>
          <a:p>
            <a:pPr marL="1257300" lvl="2" indent="-342900">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Do not be afraid to simply say “I do not know” </a:t>
            </a:r>
          </a:p>
        </p:txBody>
      </p:sp>
    </p:spTree>
    <p:extLst>
      <p:ext uri="{BB962C8B-B14F-4D97-AF65-F5344CB8AC3E}">
        <p14:creationId xmlns:p14="http://schemas.microsoft.com/office/powerpoint/2010/main" xmlns="" val="31415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Duties and Job Descriptions</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8491" y="1747929"/>
            <a:ext cx="11295018" cy="5078313"/>
          </a:xfrm>
          <a:prstGeom prst="rect">
            <a:avLst/>
          </a:prstGeom>
          <a:noFill/>
        </p:spPr>
        <p:txBody>
          <a:bodyPr wrap="square" rtlCol="0">
            <a:spAutoFit/>
          </a:bodyPr>
          <a:lstStyle/>
          <a:p>
            <a:r>
              <a:rPr lang="en-US" sz="3600" dirty="0" smtClean="0">
                <a:solidFill>
                  <a:srgbClr val="339933"/>
                </a:solidFill>
                <a:latin typeface="Times New Roman" panose="02020603050405020304" pitchFamily="18" charset="0"/>
                <a:cs typeface="Times New Roman" panose="02020603050405020304" pitchFamily="18" charset="0"/>
              </a:rPr>
              <a:t>Marshals:</a:t>
            </a:r>
          </a:p>
          <a:p>
            <a:r>
              <a:rPr lang="en-US" sz="2400" dirty="0" smtClean="0">
                <a:latin typeface="Times New Roman" panose="02020603050405020304" pitchFamily="18" charset="0"/>
                <a:cs typeface="Times New Roman" panose="02020603050405020304" pitchFamily="18" charset="0"/>
              </a:rPr>
              <a:t>Laws and Rules Governing the Fourth Degree of the Knights of Columbus Article VX Section 17 paragraph (l) </a:t>
            </a:r>
          </a:p>
          <a:p>
            <a:r>
              <a:rPr lang="en-US" sz="2400" dirty="0" smtClean="0"/>
              <a:t>“The Master may appoint one or more Marshals to assist him at the “Installation of Officers” and other activities”</a:t>
            </a:r>
          </a:p>
          <a:p>
            <a:pPr marL="342900" indent="-342900">
              <a:buFont typeface="Wingdings" panose="05000000000000000000" pitchFamily="2" charset="2"/>
              <a:buChar char="Ø"/>
            </a:pPr>
            <a:r>
              <a:rPr lang="en-US" sz="2400" dirty="0" smtClean="0"/>
              <a:t>The District Marshal shall obtain his own Sword, Service Baldric, White Gloves and Uniform</a:t>
            </a:r>
          </a:p>
          <a:p>
            <a:pPr marL="342900" indent="-342900">
              <a:buFont typeface="Wingdings" panose="05000000000000000000" pitchFamily="2" charset="2"/>
              <a:buChar char="Ø"/>
            </a:pPr>
            <a:r>
              <a:rPr lang="en-US" sz="2400" dirty="0" smtClean="0"/>
              <a:t>The District Marshal serves at the pleasure of the Master for the District, and The Marshal’s Term shall not exceed the Term of Office of the Master for the District</a:t>
            </a:r>
          </a:p>
          <a:p>
            <a:pPr marL="342900" indent="-342900">
              <a:buFont typeface="Wingdings" panose="05000000000000000000" pitchFamily="2" charset="2"/>
              <a:buChar char="Ø"/>
            </a:pPr>
            <a:r>
              <a:rPr lang="en-US" sz="2400" dirty="0" smtClean="0"/>
              <a:t>The District Marshal shall be in command of the District Color Corps/Honor Guard</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Whenever two or more Assemblies </a:t>
            </a:r>
            <a:r>
              <a:rPr lang="en-US" sz="2400" u="sng" dirty="0" smtClean="0">
                <a:latin typeface="Times New Roman" panose="02020603050405020304" pitchFamily="18" charset="0"/>
                <a:cs typeface="Times New Roman" panose="02020603050405020304" pitchFamily="18" charset="0"/>
              </a:rPr>
              <a:t>are assigned </a:t>
            </a:r>
            <a:r>
              <a:rPr lang="en-US" sz="2400" dirty="0" smtClean="0">
                <a:latin typeface="Times New Roman" panose="02020603050405020304" pitchFamily="18" charset="0"/>
                <a:cs typeface="Times New Roman" panose="02020603050405020304" pitchFamily="18" charset="0"/>
              </a:rPr>
              <a:t>by the Master for the District The District Marshal shall be in Command – (When multiple Assemblies join as guests of a single Assembly, the Host Assembly Commander is in Command) (Funerals etc.)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3118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72292" y="1952897"/>
            <a:ext cx="11410405" cy="1754326"/>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Giving Commands: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Two types of Commands , Silent and Verbal</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All Commands have two parts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Verbal Commands must be clear and loud so all may hear and understand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92754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0797" y="1578703"/>
            <a:ext cx="11410405" cy="492442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Giving Commands: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Two types of Commands , Silent and </a:t>
            </a:r>
            <a:r>
              <a:rPr lang="en-US" sz="2400" dirty="0" smtClean="0">
                <a:latin typeface="Times New Roman" panose="02020603050405020304" pitchFamily="18" charset="0"/>
                <a:cs typeface="Times New Roman" panose="02020603050405020304" pitchFamily="18" charset="0"/>
              </a:rPr>
              <a:t>Verbal</a:t>
            </a:r>
          </a:p>
          <a:p>
            <a:pPr marL="742950" lvl="1" indent="-285750">
              <a:buFont typeface="Wingdings" panose="05000000000000000000" pitchFamily="2" charset="2"/>
              <a:buChar char="ü"/>
            </a:pPr>
            <a:r>
              <a:rPr lang="en-US" sz="2150" dirty="0" smtClean="0">
                <a:latin typeface="Times New Roman" panose="02020603050405020304" pitchFamily="18" charset="0"/>
                <a:cs typeface="Times New Roman" panose="02020603050405020304" pitchFamily="18" charset="0"/>
              </a:rPr>
              <a:t>Silent or Visual </a:t>
            </a:r>
            <a:r>
              <a:rPr lang="en-US" sz="2150" dirty="0">
                <a:latin typeface="Times New Roman" panose="02020603050405020304" pitchFamily="18" charset="0"/>
                <a:cs typeface="Times New Roman" panose="02020603050405020304" pitchFamily="18" charset="0"/>
              </a:rPr>
              <a:t>commands</a:t>
            </a:r>
            <a:r>
              <a:rPr lang="en-US" sz="2150" dirty="0" smtClean="0">
                <a:latin typeface="Times New Roman" panose="02020603050405020304" pitchFamily="18" charset="0"/>
                <a:cs typeface="Times New Roman" panose="02020603050405020304" pitchFamily="18" charset="0"/>
              </a:rPr>
              <a:t>. Due </a:t>
            </a:r>
            <a:r>
              <a:rPr lang="en-US" sz="2150" dirty="0">
                <a:latin typeface="Times New Roman" panose="02020603050405020304" pitchFamily="18" charset="0"/>
                <a:cs typeface="Times New Roman" panose="02020603050405020304" pitchFamily="18" charset="0"/>
              </a:rPr>
              <a:t>to </a:t>
            </a:r>
            <a:r>
              <a:rPr lang="en-US" sz="2150" dirty="0" smtClean="0">
                <a:latin typeface="Times New Roman" panose="02020603050405020304" pitchFamily="18" charset="0"/>
                <a:cs typeface="Times New Roman" panose="02020603050405020304" pitchFamily="18" charset="0"/>
              </a:rPr>
              <a:t>the necessity </a:t>
            </a:r>
            <a:r>
              <a:rPr lang="en-US" sz="2150" dirty="0">
                <a:latin typeface="Times New Roman" panose="02020603050405020304" pitchFamily="18" charset="0"/>
                <a:cs typeface="Times New Roman" panose="02020603050405020304" pitchFamily="18" charset="0"/>
              </a:rPr>
              <a:t>for silence, particularly during a drill participation in </a:t>
            </a:r>
            <a:r>
              <a:rPr lang="en-US" sz="2150" dirty="0" err="1" smtClean="0">
                <a:latin typeface="Times New Roman" panose="02020603050405020304" pitchFamily="18" charset="0"/>
                <a:cs typeface="Times New Roman" panose="02020603050405020304" pitchFamily="18" charset="0"/>
              </a:rPr>
              <a:t>church,silent</a:t>
            </a:r>
            <a:r>
              <a:rPr lang="en-US" sz="2150" dirty="0" smtClean="0">
                <a:latin typeface="Times New Roman" panose="02020603050405020304" pitchFamily="18" charset="0"/>
                <a:cs typeface="Times New Roman" panose="02020603050405020304" pitchFamily="18" charset="0"/>
              </a:rPr>
              <a:t> </a:t>
            </a:r>
            <a:r>
              <a:rPr lang="en-US" sz="2150" dirty="0">
                <a:latin typeface="Times New Roman" panose="02020603050405020304" pitchFamily="18" charset="0"/>
                <a:cs typeface="Times New Roman" panose="02020603050405020304" pitchFamily="18" charset="0"/>
              </a:rPr>
              <a:t>“cues” must be used by the </a:t>
            </a:r>
            <a:r>
              <a:rPr lang="en-US" sz="2150" dirty="0" smtClean="0">
                <a:latin typeface="Times New Roman" panose="02020603050405020304" pitchFamily="18" charset="0"/>
                <a:cs typeface="Times New Roman" panose="02020603050405020304" pitchFamily="18" charset="0"/>
              </a:rPr>
              <a:t>Color Corps Commander or Marshal to </a:t>
            </a:r>
            <a:r>
              <a:rPr lang="en-US" sz="2150" dirty="0">
                <a:latin typeface="Times New Roman" panose="02020603050405020304" pitchFamily="18" charset="0"/>
                <a:cs typeface="Times New Roman" panose="02020603050405020304" pitchFamily="18" charset="0"/>
              </a:rPr>
              <a:t>instruct members </a:t>
            </a:r>
            <a:r>
              <a:rPr lang="en-US" sz="2150" dirty="0" smtClean="0">
                <a:latin typeface="Times New Roman" panose="02020603050405020304" pitchFamily="18" charset="0"/>
                <a:cs typeface="Times New Roman" panose="02020603050405020304" pitchFamily="18" charset="0"/>
              </a:rPr>
              <a:t>and to </a:t>
            </a:r>
            <a:r>
              <a:rPr lang="en-US" sz="2150" dirty="0">
                <a:latin typeface="Times New Roman" panose="02020603050405020304" pitchFamily="18" charset="0"/>
                <a:cs typeface="Times New Roman" panose="02020603050405020304" pitchFamily="18" charset="0"/>
              </a:rPr>
              <a:t>give commands. </a:t>
            </a:r>
            <a:endParaRPr lang="en-US" sz="2150" dirty="0" smtClean="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en-US" sz="2150" dirty="0" smtClean="0">
                <a:latin typeface="Times New Roman" panose="02020603050405020304" pitchFamily="18" charset="0"/>
                <a:cs typeface="Times New Roman" panose="02020603050405020304" pitchFamily="18" charset="0"/>
              </a:rPr>
              <a:t>The </a:t>
            </a:r>
            <a:r>
              <a:rPr lang="en-US" sz="2150" dirty="0">
                <a:latin typeface="Times New Roman" panose="02020603050405020304" pitchFamily="18" charset="0"/>
                <a:cs typeface="Times New Roman" panose="02020603050405020304" pitchFamily="18" charset="0"/>
              </a:rPr>
              <a:t>simplest method for those visual commands is </a:t>
            </a:r>
            <a:r>
              <a:rPr lang="en-US" sz="2150" dirty="0" smtClean="0">
                <a:latin typeface="Times New Roman" panose="02020603050405020304" pitchFamily="18" charset="0"/>
                <a:cs typeface="Times New Roman" panose="02020603050405020304" pitchFamily="18" charset="0"/>
              </a:rPr>
              <a:t>for the </a:t>
            </a:r>
            <a:r>
              <a:rPr lang="en-US" sz="2150" dirty="0">
                <a:latin typeface="Times New Roman" panose="02020603050405020304" pitchFamily="18" charset="0"/>
                <a:cs typeface="Times New Roman" panose="02020603050405020304" pitchFamily="18" charset="0"/>
              </a:rPr>
              <a:t>Color Corps Commander or Marshal</a:t>
            </a:r>
            <a:r>
              <a:rPr lang="en-US" sz="2150" dirty="0" smtClean="0">
                <a:latin typeface="Times New Roman" panose="02020603050405020304" pitchFamily="18" charset="0"/>
                <a:cs typeface="Times New Roman" panose="02020603050405020304" pitchFamily="18" charset="0"/>
              </a:rPr>
              <a:t>. </a:t>
            </a:r>
            <a:r>
              <a:rPr lang="en-US" sz="2150" dirty="0">
                <a:latin typeface="Times New Roman" panose="02020603050405020304" pitchFamily="18" charset="0"/>
                <a:cs typeface="Times New Roman" panose="02020603050405020304" pitchFamily="18" charset="0"/>
              </a:rPr>
              <a:t>to step to a position where he is visible to all of the </a:t>
            </a:r>
            <a:r>
              <a:rPr lang="en-US" sz="2150" dirty="0" smtClean="0">
                <a:latin typeface="Times New Roman" panose="02020603050405020304" pitchFamily="18" charset="0"/>
                <a:cs typeface="Times New Roman" panose="02020603050405020304" pitchFamily="18" charset="0"/>
              </a:rPr>
              <a:t>Sir Knights </a:t>
            </a:r>
            <a:r>
              <a:rPr lang="en-US" sz="2150" dirty="0">
                <a:latin typeface="Times New Roman" panose="02020603050405020304" pitchFamily="18" charset="0"/>
                <a:cs typeface="Times New Roman" panose="02020603050405020304" pitchFamily="18" charset="0"/>
              </a:rPr>
              <a:t>participating and give the cue for the order he wishes carried </a:t>
            </a:r>
            <a:r>
              <a:rPr lang="en-US" sz="2150" dirty="0" smtClean="0">
                <a:latin typeface="Times New Roman" panose="02020603050405020304" pitchFamily="18" charset="0"/>
                <a:cs typeface="Times New Roman" panose="02020603050405020304" pitchFamily="18" charset="0"/>
              </a:rPr>
              <a:t>out.</a:t>
            </a:r>
          </a:p>
          <a:p>
            <a:pPr marL="742950" lvl="1" indent="-285750">
              <a:buFont typeface="Wingdings" panose="05000000000000000000" pitchFamily="2" charset="2"/>
              <a:buChar char="ü"/>
            </a:pPr>
            <a:r>
              <a:rPr lang="en-US" sz="2150" dirty="0" smtClean="0">
                <a:latin typeface="Times New Roman" panose="02020603050405020304" pitchFamily="18" charset="0"/>
                <a:cs typeface="Times New Roman" panose="02020603050405020304" pitchFamily="18" charset="0"/>
              </a:rPr>
              <a:t>For </a:t>
            </a:r>
            <a:r>
              <a:rPr lang="en-US" sz="2150" dirty="0">
                <a:latin typeface="Times New Roman" panose="02020603050405020304" pitchFamily="18" charset="0"/>
                <a:cs typeface="Times New Roman" panose="02020603050405020304" pitchFamily="18" charset="0"/>
              </a:rPr>
              <a:t>example </a:t>
            </a:r>
            <a:r>
              <a:rPr lang="en-US" sz="2150" dirty="0" smtClean="0">
                <a:latin typeface="Times New Roman" panose="02020603050405020304" pitchFamily="18" charset="0"/>
                <a:cs typeface="Times New Roman" panose="02020603050405020304" pitchFamily="18" charset="0"/>
              </a:rPr>
              <a:t>- raise </a:t>
            </a:r>
            <a:r>
              <a:rPr lang="en-US" sz="2150" dirty="0">
                <a:latin typeface="Times New Roman" panose="02020603050405020304" pitchFamily="18" charset="0"/>
                <a:cs typeface="Times New Roman" panose="02020603050405020304" pitchFamily="18" charset="0"/>
              </a:rPr>
              <a:t>both hands, palm up, from the sides to order the </a:t>
            </a:r>
            <a:r>
              <a:rPr lang="en-US" sz="2150" dirty="0" smtClean="0">
                <a:latin typeface="Times New Roman" panose="02020603050405020304" pitchFamily="18" charset="0"/>
                <a:cs typeface="Times New Roman" panose="02020603050405020304" pitchFamily="18" charset="0"/>
              </a:rPr>
              <a:t>Honor Guard </a:t>
            </a:r>
            <a:r>
              <a:rPr lang="en-US" sz="2150" dirty="0">
                <a:latin typeface="Times New Roman" panose="02020603050405020304" pitchFamily="18" charset="0"/>
                <a:cs typeface="Times New Roman" panose="02020603050405020304" pitchFamily="18" charset="0"/>
              </a:rPr>
              <a:t>to </a:t>
            </a:r>
            <a:r>
              <a:rPr lang="en-US" sz="2150" b="1" i="1" dirty="0">
                <a:latin typeface="Times New Roman" panose="02020603050405020304" pitchFamily="18" charset="0"/>
                <a:cs typeface="Times New Roman" panose="02020603050405020304" pitchFamily="18" charset="0"/>
              </a:rPr>
              <a:t>Stand</a:t>
            </a:r>
            <a:r>
              <a:rPr lang="en-US" sz="2150" dirty="0">
                <a:latin typeface="Times New Roman" panose="02020603050405020304" pitchFamily="18" charset="0"/>
                <a:cs typeface="Times New Roman" panose="02020603050405020304" pitchFamily="18" charset="0"/>
              </a:rPr>
              <a:t>; </a:t>
            </a:r>
            <a:r>
              <a:rPr lang="en-US" sz="2150" dirty="0" smtClean="0">
                <a:latin typeface="Times New Roman" panose="02020603050405020304" pitchFamily="18" charset="0"/>
                <a:cs typeface="Times New Roman" panose="02020603050405020304" pitchFamily="18" charset="0"/>
              </a:rPr>
              <a:t>or </a:t>
            </a:r>
          </a:p>
          <a:p>
            <a:pPr marL="742950" lvl="1" indent="-285750">
              <a:buFont typeface="Wingdings" panose="05000000000000000000" pitchFamily="2" charset="2"/>
              <a:buChar char="ü"/>
            </a:pPr>
            <a:r>
              <a:rPr lang="en-US" sz="2150" dirty="0">
                <a:latin typeface="Times New Roman" panose="02020603050405020304" pitchFamily="18" charset="0"/>
                <a:cs typeface="Times New Roman" panose="02020603050405020304" pitchFamily="18" charset="0"/>
              </a:rPr>
              <a:t>P</a:t>
            </a:r>
            <a:r>
              <a:rPr lang="en-US" sz="2150" dirty="0" smtClean="0">
                <a:latin typeface="Times New Roman" panose="02020603050405020304" pitchFamily="18" charset="0"/>
                <a:cs typeface="Times New Roman" panose="02020603050405020304" pitchFamily="18" charset="0"/>
              </a:rPr>
              <a:t>lace </a:t>
            </a:r>
            <a:r>
              <a:rPr lang="en-US" sz="2150" dirty="0">
                <a:latin typeface="Times New Roman" panose="02020603050405020304" pitchFamily="18" charset="0"/>
                <a:cs typeface="Times New Roman" panose="02020603050405020304" pitchFamily="18" charset="0"/>
              </a:rPr>
              <a:t>right hand on the grip of the sword to </a:t>
            </a:r>
            <a:r>
              <a:rPr lang="en-US" sz="2150" dirty="0" smtClean="0">
                <a:latin typeface="Times New Roman" panose="02020603050405020304" pitchFamily="18" charset="0"/>
                <a:cs typeface="Times New Roman" panose="02020603050405020304" pitchFamily="18" charset="0"/>
              </a:rPr>
              <a:t>order “</a:t>
            </a:r>
            <a:r>
              <a:rPr lang="en-US" sz="2150" b="1" i="1" dirty="0">
                <a:latin typeface="Times New Roman" panose="02020603050405020304" pitchFamily="18" charset="0"/>
                <a:cs typeface="Times New Roman" panose="02020603050405020304" pitchFamily="18" charset="0"/>
              </a:rPr>
              <a:t>DRAW</a:t>
            </a:r>
            <a:r>
              <a:rPr lang="en-US" sz="2150" dirty="0">
                <a:latin typeface="Times New Roman" panose="02020603050405020304" pitchFamily="18" charset="0"/>
                <a:cs typeface="Times New Roman" panose="02020603050405020304" pitchFamily="18" charset="0"/>
              </a:rPr>
              <a:t>,” place right hand on the grip of the </a:t>
            </a:r>
            <a:r>
              <a:rPr lang="en-US" sz="2150" dirty="0" smtClean="0">
                <a:latin typeface="Times New Roman" panose="02020603050405020304" pitchFamily="18" charset="0"/>
                <a:cs typeface="Times New Roman" panose="02020603050405020304" pitchFamily="18" charset="0"/>
              </a:rPr>
              <a:t>sword, </a:t>
            </a:r>
            <a:r>
              <a:rPr lang="en-US" sz="2150" dirty="0">
                <a:latin typeface="Times New Roman" panose="02020603050405020304" pitchFamily="18" charset="0"/>
                <a:cs typeface="Times New Roman" panose="02020603050405020304" pitchFamily="18" charset="0"/>
              </a:rPr>
              <a:t>to </a:t>
            </a:r>
            <a:r>
              <a:rPr lang="en-US" sz="2150" dirty="0" smtClean="0">
                <a:latin typeface="Times New Roman" panose="02020603050405020304" pitchFamily="18" charset="0"/>
                <a:cs typeface="Times New Roman" panose="02020603050405020304" pitchFamily="18" charset="0"/>
              </a:rPr>
              <a:t>complete the order he will draw his sword out about 6 inches, hold 5 to 10 seconds &amp; then complete </a:t>
            </a:r>
          </a:p>
          <a:p>
            <a:pPr marL="742950" lvl="1" indent="-285750">
              <a:buFont typeface="Wingdings" panose="05000000000000000000" pitchFamily="2" charset="2"/>
              <a:buChar char="ü"/>
            </a:pPr>
            <a:r>
              <a:rPr lang="en-US" sz="2150" b="1" i="1" dirty="0" smtClean="0">
                <a:latin typeface="Times New Roman" panose="02020603050405020304" pitchFamily="18" charset="0"/>
                <a:cs typeface="Times New Roman" panose="02020603050405020304" pitchFamily="18" charset="0"/>
              </a:rPr>
              <a:t>It is absolutely essential </a:t>
            </a:r>
            <a:r>
              <a:rPr lang="en-US" sz="2150" dirty="0">
                <a:latin typeface="Times New Roman" panose="02020603050405020304" pitchFamily="18" charset="0"/>
                <a:cs typeface="Times New Roman" panose="02020603050405020304" pitchFamily="18" charset="0"/>
              </a:rPr>
              <a:t>that </a:t>
            </a:r>
            <a:r>
              <a:rPr lang="en-US" sz="2150" dirty="0" smtClean="0">
                <a:latin typeface="Times New Roman" panose="02020603050405020304" pitchFamily="18" charset="0"/>
                <a:cs typeface="Times New Roman" panose="02020603050405020304" pitchFamily="18" charset="0"/>
              </a:rPr>
              <a:t>the Color Corps </a:t>
            </a:r>
            <a:r>
              <a:rPr lang="en-US" sz="2150" b="1" i="1" dirty="0" smtClean="0">
                <a:latin typeface="Times New Roman" panose="02020603050405020304" pitchFamily="18" charset="0"/>
                <a:cs typeface="Times New Roman" panose="02020603050405020304" pitchFamily="18" charset="0"/>
              </a:rPr>
              <a:t>practice </a:t>
            </a:r>
            <a:r>
              <a:rPr lang="en-US" sz="2150" b="1" i="1" dirty="0">
                <a:latin typeface="Times New Roman" panose="02020603050405020304" pitchFamily="18" charset="0"/>
                <a:cs typeface="Times New Roman" panose="02020603050405020304" pitchFamily="18" charset="0"/>
              </a:rPr>
              <a:t>with silent commands </a:t>
            </a:r>
            <a:r>
              <a:rPr lang="en-US" sz="2150" dirty="0">
                <a:latin typeface="Times New Roman" panose="02020603050405020304" pitchFamily="18" charset="0"/>
                <a:cs typeface="Times New Roman" panose="02020603050405020304" pitchFamily="18" charset="0"/>
              </a:rPr>
              <a:t>be conducted so all </a:t>
            </a:r>
            <a:r>
              <a:rPr lang="en-US" sz="2150" dirty="0" smtClean="0">
                <a:latin typeface="Times New Roman" panose="02020603050405020304" pitchFamily="18" charset="0"/>
                <a:cs typeface="Times New Roman" panose="02020603050405020304" pitchFamily="18" charset="0"/>
              </a:rPr>
              <a:t>members of </a:t>
            </a:r>
            <a:r>
              <a:rPr lang="en-US" sz="2150" dirty="0">
                <a:latin typeface="Times New Roman" panose="02020603050405020304" pitchFamily="18" charset="0"/>
                <a:cs typeface="Times New Roman" panose="02020603050405020304" pitchFamily="18" charset="0"/>
              </a:rPr>
              <a:t>the </a:t>
            </a:r>
            <a:r>
              <a:rPr lang="en-US" sz="2150" dirty="0" smtClean="0">
                <a:latin typeface="Times New Roman" panose="02020603050405020304" pitchFamily="18" charset="0"/>
                <a:cs typeface="Times New Roman" panose="02020603050405020304" pitchFamily="18" charset="0"/>
              </a:rPr>
              <a:t>Honor Guard </a:t>
            </a:r>
            <a:r>
              <a:rPr lang="en-US" sz="2150" dirty="0">
                <a:latin typeface="Times New Roman" panose="02020603050405020304" pitchFamily="18" charset="0"/>
                <a:cs typeface="Times New Roman" panose="02020603050405020304" pitchFamily="18" charset="0"/>
              </a:rPr>
              <a:t>will be familiar with the “cues” and the required responses</a:t>
            </a:r>
            <a:r>
              <a:rPr lang="en-US" sz="215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3543965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Train the Trainer</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0797" y="1709332"/>
            <a:ext cx="11410405" cy="5078313"/>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Giving Commands:</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Two types of Commands , Silent and Verbal</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All Commands have two </a:t>
            </a:r>
            <a:r>
              <a:rPr lang="en-US" sz="2400" dirty="0" smtClean="0">
                <a:latin typeface="Times New Roman" panose="02020603050405020304" pitchFamily="18" charset="0"/>
                <a:cs typeface="Times New Roman" panose="02020603050405020304" pitchFamily="18" charset="0"/>
              </a:rPr>
              <a:t>parts</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 first part is the Preparatory Command and the second is the Execution Command</a:t>
            </a: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Preparatory </a:t>
            </a:r>
            <a:r>
              <a:rPr lang="en-US" sz="2400" dirty="0" smtClean="0">
                <a:latin typeface="Times New Roman" panose="02020603050405020304" pitchFamily="18" charset="0"/>
                <a:cs typeface="Times New Roman" panose="02020603050405020304" pitchFamily="18" charset="0"/>
              </a:rPr>
              <a:t>Command alerts the unit that a command is coming i.e. </a:t>
            </a:r>
            <a:r>
              <a:rPr lang="en-US" sz="2400" i="1" dirty="0" smtClean="0">
                <a:latin typeface="Times New Roman" panose="02020603050405020304" pitchFamily="18" charset="0"/>
                <a:cs typeface="Times New Roman" panose="02020603050405020304" pitchFamily="18" charset="0"/>
              </a:rPr>
              <a:t>“Assembly” or Color Corps, or Color Guard”</a:t>
            </a:r>
            <a:endParaRPr lang="en-US" sz="24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 second portion is the Execution Command and tells the unit what to do i.e. “ </a:t>
            </a:r>
            <a:r>
              <a:rPr lang="en-US" sz="2400" i="1" dirty="0" smtClean="0">
                <a:latin typeface="Times New Roman" panose="02020603050405020304" pitchFamily="18" charset="0"/>
                <a:cs typeface="Times New Roman" panose="02020603050405020304" pitchFamily="18" charset="0"/>
              </a:rPr>
              <a:t>Attention, Stand at ease, Draw swords, etc.</a:t>
            </a:r>
          </a:p>
          <a:p>
            <a:pPr marL="800100" lvl="1" indent="-342900">
              <a:buFont typeface="Wingdings" panose="05000000000000000000" pitchFamily="2" charset="2"/>
              <a:buChar char="ü"/>
            </a:pPr>
            <a:endParaRPr lang="en-US" sz="2400" i="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Sample Commands:</a:t>
            </a:r>
          </a:p>
          <a:p>
            <a:pPr marL="1714500" lvl="3"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“Color Guard DRAW”      	“SWORDS”</a:t>
            </a:r>
          </a:p>
          <a:p>
            <a:pPr marL="1714500" lvl="3"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“Assembly ATTEN”	  	“SHUN”		not “tin-hut”</a:t>
            </a:r>
          </a:p>
          <a:p>
            <a:pPr marL="1714500" lvl="3"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“Color Guard PRESENT”   	“the COLORS”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72469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62149" y="355826"/>
            <a:ext cx="10561320" cy="1316219"/>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Train the Trainer</a:t>
            </a:r>
            <a:br>
              <a:rPr lang="en-US"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Order of Procession</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0797" y="1587137"/>
            <a:ext cx="11410405" cy="561692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FF0000"/>
                </a:solidFill>
                <a:latin typeface="Times New Roman" panose="02020603050405020304" pitchFamily="18" charset="0"/>
                <a:cs typeface="Times New Roman" panose="02020603050405020304" pitchFamily="18" charset="0"/>
              </a:rPr>
              <a:t>Knights </a:t>
            </a:r>
            <a:r>
              <a:rPr lang="en-US" dirty="0">
                <a:solidFill>
                  <a:srgbClr val="FF0000"/>
                </a:solidFill>
                <a:latin typeface="Times New Roman" panose="02020603050405020304" pitchFamily="18" charset="0"/>
                <a:cs typeface="Times New Roman" panose="02020603050405020304" pitchFamily="18" charset="0"/>
              </a:rPr>
              <a:t>of Columbus dignitaries and their spouses </a:t>
            </a:r>
            <a:r>
              <a:rPr lang="en-US" dirty="0" smtClean="0">
                <a:solidFill>
                  <a:srgbClr val="FF0000"/>
                </a:solidFill>
                <a:latin typeface="Times New Roman" panose="02020603050405020304" pitchFamily="18" charset="0"/>
                <a:cs typeface="Times New Roman" panose="02020603050405020304" pitchFamily="18" charset="0"/>
              </a:rPr>
              <a:t>proceed through </a:t>
            </a:r>
            <a:r>
              <a:rPr lang="en-US" dirty="0">
                <a:solidFill>
                  <a:srgbClr val="FF0000"/>
                </a:solidFill>
                <a:latin typeface="Times New Roman" panose="02020603050405020304" pitchFamily="18" charset="0"/>
                <a:cs typeface="Times New Roman" panose="02020603050405020304" pitchFamily="18" charset="0"/>
              </a:rPr>
              <a:t>the Fourth Degree Honor Guard from the </a:t>
            </a:r>
            <a:r>
              <a:rPr lang="en-US" dirty="0" smtClean="0">
                <a:solidFill>
                  <a:srgbClr val="FF0000"/>
                </a:solidFill>
                <a:latin typeface="Times New Roman" panose="02020603050405020304" pitchFamily="18" charset="0"/>
                <a:cs typeface="Times New Roman" panose="02020603050405020304" pitchFamily="18" charset="0"/>
              </a:rPr>
              <a:t>lowest-ranking official </a:t>
            </a:r>
            <a:r>
              <a:rPr lang="en-US" dirty="0">
                <a:solidFill>
                  <a:srgbClr val="FF0000"/>
                </a:solidFill>
                <a:latin typeface="Times New Roman" panose="02020603050405020304" pitchFamily="18" charset="0"/>
                <a:cs typeface="Times New Roman" panose="02020603050405020304" pitchFamily="18" charset="0"/>
              </a:rPr>
              <a:t>to the top-ranking </a:t>
            </a:r>
            <a:r>
              <a:rPr lang="en-US" dirty="0" smtClean="0">
                <a:solidFill>
                  <a:srgbClr val="FF0000"/>
                </a:solidFill>
                <a:latin typeface="Times New Roman" panose="02020603050405020304" pitchFamily="18" charset="0"/>
                <a:cs typeface="Times New Roman" panose="02020603050405020304" pitchFamily="18" charset="0"/>
              </a:rPr>
              <a:t>official.</a:t>
            </a:r>
          </a:p>
          <a:p>
            <a:pPr marL="285750" indent="-285750">
              <a:buFont typeface="Wingdings" panose="05000000000000000000" pitchFamily="2" charset="2"/>
              <a:buChar char="Ø"/>
            </a:pPr>
            <a:r>
              <a:rPr lang="en-US" dirty="0" smtClean="0">
                <a:solidFill>
                  <a:srgbClr val="FF0000"/>
                </a:solidFill>
                <a:latin typeface="Times New Roman" panose="02020603050405020304" pitchFamily="18" charset="0"/>
                <a:cs typeface="Times New Roman" panose="02020603050405020304" pitchFamily="18" charset="0"/>
              </a:rPr>
              <a:t>For </a:t>
            </a:r>
            <a:r>
              <a:rPr lang="en-US" dirty="0">
                <a:solidFill>
                  <a:srgbClr val="FF0000"/>
                </a:solidFill>
                <a:latin typeface="Times New Roman" panose="02020603050405020304" pitchFamily="18" charset="0"/>
                <a:cs typeface="Times New Roman" panose="02020603050405020304" pitchFamily="18" charset="0"/>
              </a:rPr>
              <a:t>a Knights of Columbus procession the </a:t>
            </a:r>
            <a:r>
              <a:rPr lang="en-US" dirty="0" smtClean="0">
                <a:solidFill>
                  <a:srgbClr val="FF0000"/>
                </a:solidFill>
                <a:latin typeface="Times New Roman" panose="02020603050405020304" pitchFamily="18" charset="0"/>
                <a:cs typeface="Times New Roman" panose="02020603050405020304" pitchFamily="18" charset="0"/>
              </a:rPr>
              <a:t>proper </a:t>
            </a:r>
            <a:r>
              <a:rPr lang="en-US" dirty="0">
                <a:solidFill>
                  <a:srgbClr val="FF0000"/>
                </a:solidFill>
                <a:latin typeface="Times New Roman" panose="02020603050405020304" pitchFamily="18" charset="0"/>
                <a:cs typeface="Times New Roman" panose="02020603050405020304" pitchFamily="18" charset="0"/>
              </a:rPr>
              <a:t>order </a:t>
            </a:r>
            <a:r>
              <a:rPr lang="en-US" dirty="0" smtClean="0">
                <a:solidFill>
                  <a:srgbClr val="FF0000"/>
                </a:solidFill>
                <a:latin typeface="Times New Roman" panose="02020603050405020304" pitchFamily="18" charset="0"/>
                <a:cs typeface="Times New Roman" panose="02020603050405020304" pitchFamily="18" charset="0"/>
              </a:rPr>
              <a:t>of procession is as </a:t>
            </a:r>
            <a:r>
              <a:rPr lang="en-US" dirty="0">
                <a:solidFill>
                  <a:srgbClr val="FF0000"/>
                </a:solidFill>
                <a:latin typeface="Times New Roman" panose="02020603050405020304" pitchFamily="18" charset="0"/>
                <a:cs typeface="Times New Roman" panose="02020603050405020304" pitchFamily="18" charset="0"/>
              </a:rPr>
              <a:t>follows:</a:t>
            </a:r>
          </a:p>
          <a:p>
            <a:r>
              <a:rPr lang="en-US" sz="2000" dirty="0">
                <a:latin typeface="Times New Roman" panose="02020603050405020304" pitchFamily="18" charset="0"/>
                <a:cs typeface="Times New Roman" panose="02020603050405020304" pitchFamily="18" charset="0"/>
              </a:rPr>
              <a:t>1. </a:t>
            </a:r>
            <a:r>
              <a:rPr lang="en-US" sz="1900" dirty="0">
                <a:latin typeface="Times New Roman" panose="02020603050405020304" pitchFamily="18" charset="0"/>
                <a:cs typeface="Times New Roman" panose="02020603050405020304" pitchFamily="18" charset="0"/>
              </a:rPr>
              <a:t>Field Agent(s) </a:t>
            </a:r>
            <a:r>
              <a:rPr lang="en-US" sz="1900" dirty="0" smtClean="0">
                <a:latin typeface="Times New Roman" panose="02020603050405020304" pitchFamily="18" charset="0"/>
                <a:cs typeface="Times New Roman" panose="02020603050405020304" pitchFamily="18" charset="0"/>
              </a:rPr>
              <a:t>						13</a:t>
            </a:r>
            <a:r>
              <a:rPr lang="en-US" sz="1900" dirty="0">
                <a:latin typeface="Times New Roman" panose="02020603050405020304" pitchFamily="18" charset="0"/>
                <a:cs typeface="Times New Roman" panose="02020603050405020304" pitchFamily="18" charset="0"/>
              </a:rPr>
              <a:t>. Former Vice Supreme Master(s)</a:t>
            </a:r>
          </a:p>
          <a:p>
            <a:r>
              <a:rPr lang="en-US" sz="1900" dirty="0">
                <a:latin typeface="Times New Roman" panose="02020603050405020304" pitchFamily="18" charset="0"/>
                <a:cs typeface="Times New Roman" panose="02020603050405020304" pitchFamily="18" charset="0"/>
              </a:rPr>
              <a:t>2. District Warden </a:t>
            </a:r>
            <a:r>
              <a:rPr lang="en-US" sz="1900" dirty="0" smtClean="0">
                <a:latin typeface="Times New Roman" panose="02020603050405020304" pitchFamily="18" charset="0"/>
                <a:cs typeface="Times New Roman" panose="02020603050405020304" pitchFamily="18" charset="0"/>
              </a:rPr>
              <a:t>						14</a:t>
            </a:r>
            <a:r>
              <a:rPr lang="en-US" sz="1900" dirty="0">
                <a:latin typeface="Times New Roman" panose="02020603050405020304" pitchFamily="18" charset="0"/>
                <a:cs typeface="Times New Roman" panose="02020603050405020304" pitchFamily="18" charset="0"/>
              </a:rPr>
              <a:t>. Past State Deputy(s)</a:t>
            </a:r>
          </a:p>
          <a:p>
            <a:r>
              <a:rPr lang="en-US" sz="1900" dirty="0">
                <a:latin typeface="Times New Roman" panose="02020603050405020304" pitchFamily="18" charset="0"/>
                <a:cs typeface="Times New Roman" panose="02020603050405020304" pitchFamily="18" charset="0"/>
              </a:rPr>
              <a:t>3. Assembly Officer(s) </a:t>
            </a:r>
            <a:r>
              <a:rPr lang="en-US" sz="1900" dirty="0" smtClean="0">
                <a:latin typeface="Times New Roman" panose="02020603050405020304" pitchFamily="18" charset="0"/>
                <a:cs typeface="Times New Roman" panose="02020603050405020304" pitchFamily="18" charset="0"/>
              </a:rPr>
              <a:t>						15</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Master(s) </a:t>
            </a:r>
            <a:r>
              <a:rPr lang="en-US" sz="1900" dirty="0">
                <a:latin typeface="Times New Roman" panose="02020603050405020304" pitchFamily="18" charset="0"/>
                <a:cs typeface="Times New Roman" panose="02020603050405020304" pitchFamily="18" charset="0"/>
              </a:rPr>
              <a:t>of the District*</a:t>
            </a:r>
          </a:p>
          <a:p>
            <a:r>
              <a:rPr lang="en-US" sz="1900" dirty="0">
                <a:latin typeface="Times New Roman" panose="02020603050405020304" pitchFamily="18" charset="0"/>
                <a:cs typeface="Times New Roman" panose="02020603050405020304" pitchFamily="18" charset="0"/>
              </a:rPr>
              <a:t>4. Council Officer(s) </a:t>
            </a:r>
            <a:r>
              <a:rPr lang="en-US" sz="1900" dirty="0" smtClean="0">
                <a:latin typeface="Times New Roman" panose="02020603050405020304" pitchFamily="18" charset="0"/>
                <a:cs typeface="Times New Roman" panose="02020603050405020304" pitchFamily="18" charset="0"/>
              </a:rPr>
              <a:t>						16</a:t>
            </a:r>
            <a:r>
              <a:rPr lang="en-US" sz="1900" dirty="0">
                <a:latin typeface="Times New Roman" panose="02020603050405020304" pitchFamily="18" charset="0"/>
                <a:cs typeface="Times New Roman" panose="02020603050405020304" pitchFamily="18" charset="0"/>
              </a:rPr>
              <a:t>. State Officer(s)*</a:t>
            </a:r>
          </a:p>
          <a:p>
            <a:r>
              <a:rPr lang="en-US" sz="1900" dirty="0">
                <a:latin typeface="Times New Roman" panose="02020603050405020304" pitchFamily="18" charset="0"/>
                <a:cs typeface="Times New Roman" panose="02020603050405020304" pitchFamily="18" charset="0"/>
              </a:rPr>
              <a:t>5. Faithful Navigator(s) </a:t>
            </a:r>
            <a:r>
              <a:rPr lang="en-US" sz="1900" dirty="0" smtClean="0">
                <a:latin typeface="Times New Roman" panose="02020603050405020304" pitchFamily="18" charset="0"/>
                <a:cs typeface="Times New Roman" panose="02020603050405020304" pitchFamily="18" charset="0"/>
              </a:rPr>
              <a:t>						17</a:t>
            </a:r>
            <a:r>
              <a:rPr lang="en-US" sz="1900" dirty="0">
                <a:latin typeface="Times New Roman" panose="02020603050405020304" pitchFamily="18" charset="0"/>
                <a:cs typeface="Times New Roman" panose="02020603050405020304" pitchFamily="18" charset="0"/>
              </a:rPr>
              <a:t>. Vice Supreme Master(s)</a:t>
            </a:r>
          </a:p>
          <a:p>
            <a:r>
              <a:rPr lang="en-US" sz="1900" dirty="0">
                <a:latin typeface="Times New Roman" panose="02020603050405020304" pitchFamily="18" charset="0"/>
                <a:cs typeface="Times New Roman" panose="02020603050405020304" pitchFamily="18" charset="0"/>
              </a:rPr>
              <a:t>6. Marshal </a:t>
            </a:r>
            <a:r>
              <a:rPr lang="en-US" sz="1900" dirty="0" smtClean="0">
                <a:latin typeface="Times New Roman" panose="02020603050405020304" pitchFamily="18" charset="0"/>
                <a:cs typeface="Times New Roman" panose="02020603050405020304" pitchFamily="18" charset="0"/>
              </a:rPr>
              <a:t>							18</a:t>
            </a:r>
            <a:r>
              <a:rPr lang="en-US" sz="1900" dirty="0">
                <a:latin typeface="Times New Roman" panose="02020603050405020304" pitchFamily="18" charset="0"/>
                <a:cs typeface="Times New Roman" panose="02020603050405020304" pitchFamily="18" charset="0"/>
              </a:rPr>
              <a:t>. Former Supreme Officer(s) </a:t>
            </a:r>
            <a:r>
              <a:rPr lang="en-US" sz="1900" dirty="0" smtClean="0">
                <a:latin typeface="Times New Roman" panose="02020603050405020304" pitchFamily="18" charset="0"/>
                <a:cs typeface="Times New Roman" panose="02020603050405020304" pitchFamily="18" charset="0"/>
              </a:rPr>
              <a:t>&amp; Director(s</a:t>
            </a:r>
            <a:r>
              <a:rPr lang="en-US" sz="1900" dirty="0">
                <a:latin typeface="Times New Roman" panose="02020603050405020304" pitchFamily="18" charset="0"/>
                <a:cs typeface="Times New Roman" panose="02020603050405020304" pitchFamily="18" charset="0"/>
              </a:rPr>
              <a:t>)</a:t>
            </a:r>
          </a:p>
          <a:p>
            <a:r>
              <a:rPr lang="en-US" sz="1900" dirty="0">
                <a:latin typeface="Times New Roman" panose="02020603050405020304" pitchFamily="18" charset="0"/>
                <a:cs typeface="Times New Roman" panose="02020603050405020304" pitchFamily="18" charset="0"/>
              </a:rPr>
              <a:t>7. Grand Knight(s) </a:t>
            </a:r>
            <a:r>
              <a:rPr lang="en-US" sz="1900" dirty="0" smtClean="0">
                <a:latin typeface="Times New Roman" panose="02020603050405020304" pitchFamily="18" charset="0"/>
                <a:cs typeface="Times New Roman" panose="02020603050405020304" pitchFamily="18" charset="0"/>
              </a:rPr>
              <a:t>						19</a:t>
            </a:r>
            <a:r>
              <a:rPr lang="en-US" sz="1900" dirty="0">
                <a:latin typeface="Times New Roman" panose="02020603050405020304" pitchFamily="18" charset="0"/>
                <a:cs typeface="Times New Roman" panose="02020603050405020304" pitchFamily="18" charset="0"/>
              </a:rPr>
              <a:t>. Supreme Director(s)</a:t>
            </a:r>
          </a:p>
          <a:p>
            <a:r>
              <a:rPr lang="en-US" sz="1900" dirty="0">
                <a:latin typeface="Times New Roman" panose="02020603050405020304" pitchFamily="18" charset="0"/>
                <a:cs typeface="Times New Roman" panose="02020603050405020304" pitchFamily="18" charset="0"/>
              </a:rPr>
              <a:t>8. Chapter President(s) </a:t>
            </a:r>
            <a:r>
              <a:rPr lang="en-US" sz="1900" dirty="0" smtClean="0">
                <a:latin typeface="Times New Roman" panose="02020603050405020304" pitchFamily="18" charset="0"/>
                <a:cs typeface="Times New Roman" panose="02020603050405020304" pitchFamily="18" charset="0"/>
              </a:rPr>
              <a:t>						20</a:t>
            </a:r>
            <a:r>
              <a:rPr lang="en-US" sz="1900" dirty="0">
                <a:latin typeface="Times New Roman" panose="02020603050405020304" pitchFamily="18" charset="0"/>
                <a:cs typeface="Times New Roman" panose="02020603050405020304" pitchFamily="18" charset="0"/>
              </a:rPr>
              <a:t>. Supreme Master</a:t>
            </a:r>
          </a:p>
          <a:p>
            <a:r>
              <a:rPr lang="en-US" sz="1900" dirty="0">
                <a:latin typeface="Times New Roman" panose="02020603050405020304" pitchFamily="18" charset="0"/>
                <a:cs typeface="Times New Roman" panose="02020603050405020304" pitchFamily="18" charset="0"/>
              </a:rPr>
              <a:t>9. General Agent(s) </a:t>
            </a:r>
            <a:r>
              <a:rPr lang="en-US" sz="1900" dirty="0" smtClean="0">
                <a:latin typeface="Times New Roman" panose="02020603050405020304" pitchFamily="18" charset="0"/>
                <a:cs typeface="Times New Roman" panose="02020603050405020304" pitchFamily="18" charset="0"/>
              </a:rPr>
              <a:t>						21</a:t>
            </a:r>
            <a:r>
              <a:rPr lang="en-US" sz="1900" dirty="0">
                <a:latin typeface="Times New Roman" panose="02020603050405020304" pitchFamily="18" charset="0"/>
                <a:cs typeface="Times New Roman" panose="02020603050405020304" pitchFamily="18" charset="0"/>
              </a:rPr>
              <a:t>. Supreme Officer(s)</a:t>
            </a:r>
          </a:p>
          <a:p>
            <a:r>
              <a:rPr lang="en-US" sz="1900" dirty="0">
                <a:latin typeface="Times New Roman" panose="02020603050405020304" pitchFamily="18" charset="0"/>
                <a:cs typeface="Times New Roman" panose="02020603050405020304" pitchFamily="18" charset="0"/>
              </a:rPr>
              <a:t>10. State Director(s) </a:t>
            </a:r>
            <a:r>
              <a:rPr lang="en-US" sz="1900" dirty="0" smtClean="0">
                <a:latin typeface="Times New Roman" panose="02020603050405020304" pitchFamily="18" charset="0"/>
                <a:cs typeface="Times New Roman" panose="02020603050405020304" pitchFamily="18" charset="0"/>
              </a:rPr>
              <a:t>						22</a:t>
            </a:r>
            <a:r>
              <a:rPr lang="en-US" sz="1900" dirty="0">
                <a:latin typeface="Times New Roman" panose="02020603050405020304" pitchFamily="18" charset="0"/>
                <a:cs typeface="Times New Roman" panose="02020603050405020304" pitchFamily="18" charset="0"/>
              </a:rPr>
              <a:t>. State Deputy</a:t>
            </a:r>
          </a:p>
          <a:p>
            <a:r>
              <a:rPr lang="en-US" sz="1900" dirty="0">
                <a:latin typeface="Times New Roman" panose="02020603050405020304" pitchFamily="18" charset="0"/>
                <a:cs typeface="Times New Roman" panose="02020603050405020304" pitchFamily="18" charset="0"/>
              </a:rPr>
              <a:t>11. Former District Master(s</a:t>
            </a:r>
            <a:r>
              <a:rPr lang="en-US" sz="1900" dirty="0" smtClean="0">
                <a:latin typeface="Times New Roman" panose="02020603050405020304" pitchFamily="18" charset="0"/>
                <a:cs typeface="Times New Roman" panose="02020603050405020304" pitchFamily="18" charset="0"/>
              </a:rPr>
              <a:t>)*					23</a:t>
            </a:r>
            <a:r>
              <a:rPr lang="en-US" sz="1900" dirty="0">
                <a:latin typeface="Times New Roman" panose="02020603050405020304" pitchFamily="18" charset="0"/>
                <a:cs typeface="Times New Roman" panose="02020603050405020304" pitchFamily="18" charset="0"/>
              </a:rPr>
              <a:t>. Supreme Knight</a:t>
            </a:r>
          </a:p>
          <a:p>
            <a:r>
              <a:rPr lang="en-US" sz="1900" dirty="0">
                <a:latin typeface="Times New Roman" panose="02020603050405020304" pitchFamily="18" charset="0"/>
                <a:cs typeface="Times New Roman" panose="02020603050405020304" pitchFamily="18" charset="0"/>
              </a:rPr>
              <a:t>12. District Deputy(s)* </a:t>
            </a:r>
            <a:r>
              <a:rPr lang="en-US" sz="1900" dirty="0" smtClean="0">
                <a:latin typeface="Times New Roman" panose="02020603050405020304" pitchFamily="18" charset="0"/>
                <a:cs typeface="Times New Roman" panose="02020603050405020304" pitchFamily="18" charset="0"/>
              </a:rPr>
              <a:t>						24</a:t>
            </a:r>
            <a:r>
              <a:rPr lang="en-US" sz="1900" dirty="0">
                <a:latin typeface="Times New Roman" panose="02020603050405020304" pitchFamily="18" charset="0"/>
                <a:cs typeface="Times New Roman" panose="02020603050405020304" pitchFamily="18" charset="0"/>
              </a:rPr>
              <a:t>. Members of the Clergy</a:t>
            </a:r>
          </a:p>
          <a:p>
            <a:r>
              <a:rPr lang="en-US" sz="1900" i="1" dirty="0">
                <a:latin typeface="Times New Roman" panose="02020603050405020304" pitchFamily="18" charset="0"/>
                <a:cs typeface="Times New Roman" panose="02020603050405020304" pitchFamily="18" charset="0"/>
              </a:rPr>
              <a:t>(*If a Fourth Degree function, the District Master and State </a:t>
            </a:r>
            <a:r>
              <a:rPr lang="en-US" sz="1900" i="1" dirty="0" smtClean="0">
                <a:latin typeface="Times New Roman" panose="02020603050405020304" pitchFamily="18" charset="0"/>
                <a:cs typeface="Times New Roman" panose="02020603050405020304" pitchFamily="18" charset="0"/>
              </a:rPr>
              <a:t>Officers exchange </a:t>
            </a:r>
            <a:r>
              <a:rPr lang="en-US" sz="1900" i="1" dirty="0">
                <a:latin typeface="Times New Roman" panose="02020603050405020304" pitchFamily="18" charset="0"/>
                <a:cs typeface="Times New Roman" panose="02020603050405020304" pitchFamily="18" charset="0"/>
              </a:rPr>
              <a:t>positions, as do Former Masters and District Deputies.)</a:t>
            </a:r>
          </a:p>
          <a:p>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424851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pPr algn="ctr"/>
            <a:r>
              <a:rPr lang="en-US" sz="7200" dirty="0" smtClean="0">
                <a:latin typeface="Times New Roman" panose="02020603050405020304" pitchFamily="18" charset="0"/>
                <a:cs typeface="Times New Roman" panose="02020603050405020304" pitchFamily="18" charset="0"/>
              </a:rPr>
              <a:t>?Questions?</a:t>
            </a:r>
            <a:endParaRPr lang="en-US" sz="7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70870" y="1943873"/>
            <a:ext cx="7986390" cy="4571334"/>
          </a:xfrm>
          <a:prstGeom prst="rect">
            <a:avLst/>
          </a:prstGeom>
        </p:spPr>
      </p:pic>
    </p:spTree>
    <p:extLst>
      <p:ext uri="{BB962C8B-B14F-4D97-AF65-F5344CB8AC3E}">
        <p14:creationId xmlns:p14="http://schemas.microsoft.com/office/powerpoint/2010/main" xmlns="" val="4020578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51263" y="148978"/>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54529" y="148979"/>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3034" y="95159"/>
            <a:ext cx="10515600" cy="1325563"/>
          </a:xfrm>
        </p:spPr>
        <p:txBody>
          <a:bodyPr/>
          <a:lstStyle/>
          <a:p>
            <a:pPr algn="ctr"/>
            <a:r>
              <a:rPr lang="en-US" b="1" dirty="0" smtClean="0">
                <a:latin typeface="Times New Roman" panose="02020603050405020304" pitchFamily="18" charset="0"/>
                <a:cs typeface="Times New Roman" panose="02020603050405020304" pitchFamily="18" charset="0"/>
              </a:rPr>
              <a:t>Duties and Job Descriptions</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2365" y="1410355"/>
            <a:ext cx="11295018" cy="5447645"/>
          </a:xfrm>
          <a:prstGeom prst="rect">
            <a:avLst/>
          </a:prstGeom>
          <a:noFill/>
        </p:spPr>
        <p:txBody>
          <a:bodyPr wrap="square" rtlCol="0">
            <a:spAutoFit/>
          </a:bodyPr>
          <a:lstStyle/>
          <a:p>
            <a:r>
              <a:rPr lang="en-US" sz="3600" dirty="0" smtClean="0">
                <a:solidFill>
                  <a:srgbClr val="339933"/>
                </a:solidFill>
                <a:latin typeface="Times New Roman" panose="02020603050405020304" pitchFamily="18" charset="0"/>
                <a:cs typeface="Times New Roman" panose="02020603050405020304" pitchFamily="18" charset="0"/>
              </a:rPr>
              <a:t>Marshals: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District Marshal shall provide Training for the District’s Assemblies Commanders and their Color Corps/Honor Guards in accordance with the Color Corps Manual and the Direction of the MFD and VSM</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District Marshal shall appoint and have command over District Sentinels at District Functions.  (Exemplifications and District Meetings and as directed by the MFD)</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District Marshal shall assist the District Master when inspecting the District/Assembly Color Corps/Honor Guard</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District Marshal is a member of the District Exemplification Team</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District Marshal shall meet with the presiding Priest prior to any participation in any Liturgical event.  (Mass, Communion, Confirmation, and Weddings as examples)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At Provincial events District Marshals are under the Command of the Provincial Marshal</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District Marshal shall preform all other Duties as assigned by the MFD</a:t>
            </a:r>
          </a:p>
        </p:txBody>
      </p:sp>
    </p:spTree>
    <p:extLst>
      <p:ext uri="{BB962C8B-B14F-4D97-AF65-F5344CB8AC3E}">
        <p14:creationId xmlns:p14="http://schemas.microsoft.com/office/powerpoint/2010/main" xmlns="" val="3486901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Duties and Job Descriptions</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2366" y="1779687"/>
            <a:ext cx="11295018" cy="4708981"/>
          </a:xfrm>
          <a:prstGeom prst="rect">
            <a:avLst/>
          </a:prstGeom>
          <a:noFill/>
        </p:spPr>
        <p:txBody>
          <a:bodyPr wrap="square" rtlCol="0">
            <a:spAutoFit/>
          </a:bodyPr>
          <a:lstStyle/>
          <a:p>
            <a:r>
              <a:rPr lang="en-US" sz="3600" dirty="0" smtClean="0">
                <a:solidFill>
                  <a:srgbClr val="339933"/>
                </a:solidFill>
                <a:latin typeface="Times New Roman" panose="02020603050405020304" pitchFamily="18" charset="0"/>
                <a:cs typeface="Times New Roman" panose="02020603050405020304" pitchFamily="18" charset="0"/>
              </a:rPr>
              <a:t>Provincial Marshal(s):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Provincial Marshal(s) is appointed by the Vice Supreme Master and his term shall not exceed that of the Vice Supreme Master</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When two or more Districts are assigned to an event the Provincial Marshal is in Command.  (When multiple Districts are participating as guests of a single District, the Host District Marshal is in Command)</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Provincial Marshal shall train District Marshals as to the duties and functions of the Color Corps/Honor Guard in accordance with the Color Corps Manual and the Direction of the VSM</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Provincial Marshal shall command the Color Corps/Honor Guard at Provincial Meetings</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Provincial Marshal shall preform all other duties as assigned by the VSM</a:t>
            </a:r>
          </a:p>
        </p:txBody>
      </p:sp>
    </p:spTree>
    <p:extLst>
      <p:ext uri="{BB962C8B-B14F-4D97-AF65-F5344CB8AC3E}">
        <p14:creationId xmlns:p14="http://schemas.microsoft.com/office/powerpoint/2010/main" xmlns="" val="19772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Establishment of the Assembly Color Corps</a:t>
            </a:r>
            <a:endParaRPr lang="en-US" dirty="0"/>
          </a:p>
        </p:txBody>
      </p:sp>
      <p:sp>
        <p:nvSpPr>
          <p:cNvPr id="5" name="TextBox 4"/>
          <p:cNvSpPr txBox="1"/>
          <p:nvPr/>
        </p:nvSpPr>
        <p:spPr>
          <a:xfrm>
            <a:off x="343988" y="1872343"/>
            <a:ext cx="11504023" cy="4555093"/>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ARTICLE XII COLOR CORPS Section 41. </a:t>
            </a:r>
          </a:p>
          <a:p>
            <a:r>
              <a:rPr lang="en-US" sz="2400" dirty="0" smtClean="0">
                <a:latin typeface="Times New Roman" panose="02020603050405020304" pitchFamily="18" charset="0"/>
                <a:cs typeface="Times New Roman" panose="02020603050405020304" pitchFamily="18" charset="0"/>
              </a:rPr>
              <a:t>The Establishment of: </a:t>
            </a:r>
          </a:p>
          <a:p>
            <a:pPr marL="342900" indent="-342900">
              <a:buAutoNum type="alphaLcParenBoth"/>
            </a:pPr>
            <a:r>
              <a:rPr lang="en-US" sz="2400" dirty="0" smtClean="0">
                <a:latin typeface="Times New Roman" panose="02020603050405020304" pitchFamily="18" charset="0"/>
                <a:cs typeface="Times New Roman" panose="02020603050405020304" pitchFamily="18" charset="0"/>
              </a:rPr>
              <a:t>Assembly may henceforth establish a uniform drill corps with the approval of the Master of the District and such unit shall be known as "Fourth Degree Color Corps of __________ Assembly." </a:t>
            </a:r>
          </a:p>
          <a:p>
            <a:pPr marL="342900" indent="-342900">
              <a:buAutoNum type="alphaLcParenBoth"/>
            </a:pPr>
            <a:r>
              <a:rPr lang="en-US" sz="2400" dirty="0" smtClean="0">
                <a:latin typeface="Times New Roman" panose="02020603050405020304" pitchFamily="18" charset="0"/>
                <a:cs typeface="Times New Roman" panose="02020603050405020304" pitchFamily="18" charset="0"/>
              </a:rPr>
              <a:t>A Color Corps may participate in exemplifications, religious and public functions only with the consent of the Master. The Master shall have full control of the Color Corps in his district, except as hereinafter provided and shall be held strictly accountable for such unit. </a:t>
            </a:r>
            <a:endParaRPr lang="en-US" sz="2400" dirty="0">
              <a:latin typeface="Times New Roman" panose="02020603050405020304" pitchFamily="18" charset="0"/>
              <a:cs typeface="Times New Roman" panose="02020603050405020304" pitchFamily="18" charset="0"/>
            </a:endParaRPr>
          </a:p>
          <a:p>
            <a:pPr marL="342900" indent="-342900">
              <a:buAutoNum type="alphaLcParenBoth"/>
            </a:pPr>
            <a:r>
              <a:rPr lang="en-US" sz="2400" dirty="0" smtClean="0">
                <a:latin typeface="Times New Roman" panose="02020603050405020304" pitchFamily="18" charset="0"/>
                <a:cs typeface="Times New Roman" panose="02020603050405020304" pitchFamily="18" charset="0"/>
              </a:rPr>
              <a:t>The Faithful Navigator shall appoint a Commander of the Color Corps for his Assembly. </a:t>
            </a:r>
            <a:r>
              <a:rPr lang="en-US" sz="2400" b="1" i="1" u="sng" dirty="0" smtClean="0">
                <a:solidFill>
                  <a:srgbClr val="FF0000"/>
                </a:solidFill>
                <a:latin typeface="Times New Roman" panose="02020603050405020304" pitchFamily="18" charset="0"/>
                <a:cs typeface="Times New Roman" panose="02020603050405020304" pitchFamily="18" charset="0"/>
              </a:rPr>
              <a:t>One and only one Commander shall be appointed. </a:t>
            </a:r>
          </a:p>
          <a:p>
            <a:endParaRPr lang="en-US" sz="22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32896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862149" y="374469"/>
            <a:ext cx="10537371" cy="1297577"/>
          </a:xfrm>
          <a:prstGeom prst="rtTriangl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p:cNvSpPr/>
          <p:nvPr/>
        </p:nvSpPr>
        <p:spPr>
          <a:xfrm rot="10800000">
            <a:off x="838200" y="365125"/>
            <a:ext cx="10430691" cy="1325563"/>
          </a:xfrm>
          <a:prstGeom prst="rtTriangl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Duties and Job Descriptions</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2366" y="1779687"/>
            <a:ext cx="11295018" cy="4339650"/>
          </a:xfrm>
          <a:prstGeom prst="rect">
            <a:avLst/>
          </a:prstGeom>
          <a:noFill/>
        </p:spPr>
        <p:txBody>
          <a:bodyPr wrap="square" rtlCol="0">
            <a:spAutoFit/>
          </a:bodyPr>
          <a:lstStyle/>
          <a:p>
            <a:r>
              <a:rPr lang="en-US" sz="3600" dirty="0" smtClean="0">
                <a:solidFill>
                  <a:srgbClr val="9900CC"/>
                </a:solidFill>
                <a:latin typeface="Times New Roman" panose="02020603050405020304" pitchFamily="18" charset="0"/>
                <a:cs typeface="Times New Roman" panose="02020603050405020304" pitchFamily="18" charset="0"/>
              </a:rPr>
              <a:t>Assembly Commander:</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Assembly Commander is appointed by and serves at the pleasure of the Faithful Navigator to command the Assembly Color Corps in accordance with the Laws and rules of the Fourth Degree of the Knights of Columbus, the Color Corps Drill Manual and the direction of the Master for the District and the Vice Supreme Master</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Assembly Commander is in command of the Assembly Color Corps/Honor Guard</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Assembly Commander is responsible for the Training, and actions of the Assembly Color Corps/Honor Guard</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Assembly Commander shall enforce all Supreme, Provincial, and District  Directives as to the Assembly Color Corps/Honor Guard to include but not limited to participation in Liturgical events, Drill and Ceremonies, and the Fourth Degree Uniform</a:t>
            </a:r>
          </a:p>
        </p:txBody>
      </p:sp>
    </p:spTree>
    <p:extLst>
      <p:ext uri="{BB962C8B-B14F-4D97-AF65-F5344CB8AC3E}">
        <p14:creationId xmlns:p14="http://schemas.microsoft.com/office/powerpoint/2010/main" xmlns="" val="2535046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4069</TotalTime>
  <Words>4438</Words>
  <Application>Microsoft Office PowerPoint</Application>
  <PresentationFormat>Custom</PresentationFormat>
  <Paragraphs>440</Paragraphs>
  <Slides>54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Acrobat Document</vt:lpstr>
      <vt:lpstr>Marshals and Commanders Training</vt:lpstr>
      <vt:lpstr>Opening Prayer</vt:lpstr>
      <vt:lpstr>Pledge of Allegiance</vt:lpstr>
      <vt:lpstr>What We Will &amp; Won’t Talk About Today</vt:lpstr>
      <vt:lpstr>Duties and Job Descriptions</vt:lpstr>
      <vt:lpstr>Duties and Job Descriptions</vt:lpstr>
      <vt:lpstr>Duties and Job Descriptions</vt:lpstr>
      <vt:lpstr>Establishment of the Assembly Color Corps</vt:lpstr>
      <vt:lpstr>Duties and Job Descriptions</vt:lpstr>
      <vt:lpstr>Duties and Job Descriptions</vt:lpstr>
      <vt:lpstr>Establishment and Development of the Assembly/District Color Corps</vt:lpstr>
      <vt:lpstr>Establishment and Development of the Assembly/District Color Corps</vt:lpstr>
      <vt:lpstr>Establishment and Development of the Assembly/District Color Corps</vt:lpstr>
      <vt:lpstr>Establishment and Development of the Assembly/District Color Corps</vt:lpstr>
      <vt:lpstr>Purpose and Description of the Color Corps  of the Fourth Degree</vt:lpstr>
      <vt:lpstr>Purpose and Description of the Color Corps  of the Fourth Degree</vt:lpstr>
      <vt:lpstr>Establishment and Development of the Assembly/District Color Corps</vt:lpstr>
      <vt:lpstr>Establishment and Development of the Assembly/District Color Corps</vt:lpstr>
      <vt:lpstr>Establishment and Development of the Assembly/District Color Corps</vt:lpstr>
      <vt:lpstr>Establishment and Development of the Assembly/District Color Corps</vt:lpstr>
      <vt:lpstr>Establishment and Development of the Assembly/District Color Corps</vt:lpstr>
      <vt:lpstr>Official Regalia Of the Fourth Degree</vt:lpstr>
      <vt:lpstr>Official Regalia Of the Fourth Degree</vt:lpstr>
      <vt:lpstr>Official Regalia Of the Fourth Degree</vt:lpstr>
      <vt:lpstr>Official Colors of the Fourth Degree</vt:lpstr>
      <vt:lpstr>Official Regalia Dress – Color Corps</vt:lpstr>
      <vt:lpstr>Official Regalia Dress – Color Corps</vt:lpstr>
      <vt:lpstr>Official Regalia Dress – Color Corps</vt:lpstr>
      <vt:lpstr>Inspection of the Color Corps/Honor Guard</vt:lpstr>
      <vt:lpstr>Inspection of the Color Corps</vt:lpstr>
      <vt:lpstr>Order of Line up</vt:lpstr>
      <vt:lpstr>Color Corps Training</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Train the Trainer</vt:lpstr>
      <vt:lpstr> Train the Trainer Order of Procession </vt:lpstr>
      <vt:lpstr>?Questions?</vt:lpstr>
    </vt:vector>
  </TitlesOfParts>
  <Company>SAINT-GOBAIN 1.1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Marshals and Commanders Training</dc:title>
  <dc:creator>Walrath, George</dc:creator>
  <cp:lastModifiedBy>Windows User</cp:lastModifiedBy>
  <cp:revision>70</cp:revision>
  <dcterms:created xsi:type="dcterms:W3CDTF">2018-09-11T00:29:56Z</dcterms:created>
  <dcterms:modified xsi:type="dcterms:W3CDTF">2018-10-08T18:05:16Z</dcterms:modified>
</cp:coreProperties>
</file>